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49" r:id="rId1"/>
  </p:sldMasterIdLst>
  <p:notesMasterIdLst>
    <p:notesMasterId r:id="rId65"/>
  </p:notesMasterIdLst>
  <p:handoutMasterIdLst>
    <p:handoutMasterId r:id="rId66"/>
  </p:handoutMasterIdLst>
  <p:sldIdLst>
    <p:sldId id="551" r:id="rId2"/>
    <p:sldId id="605" r:id="rId3"/>
    <p:sldId id="552" r:id="rId4"/>
    <p:sldId id="553" r:id="rId5"/>
    <p:sldId id="554" r:id="rId6"/>
    <p:sldId id="587" r:id="rId7"/>
    <p:sldId id="556" r:id="rId8"/>
    <p:sldId id="555" r:id="rId9"/>
    <p:sldId id="606" r:id="rId10"/>
    <p:sldId id="568" r:id="rId11"/>
    <p:sldId id="600" r:id="rId12"/>
    <p:sldId id="557" r:id="rId13"/>
    <p:sldId id="558" r:id="rId14"/>
    <p:sldId id="598" r:id="rId15"/>
    <p:sldId id="559" r:id="rId16"/>
    <p:sldId id="560" r:id="rId17"/>
    <p:sldId id="599" r:id="rId18"/>
    <p:sldId id="561" r:id="rId19"/>
    <p:sldId id="569" r:id="rId20"/>
    <p:sldId id="571" r:id="rId21"/>
    <p:sldId id="572" r:id="rId22"/>
    <p:sldId id="594" r:id="rId23"/>
    <p:sldId id="573" r:id="rId24"/>
    <p:sldId id="562" r:id="rId25"/>
    <p:sldId id="566" r:id="rId26"/>
    <p:sldId id="563" r:id="rId27"/>
    <p:sldId id="595" r:id="rId28"/>
    <p:sldId id="596" r:id="rId29"/>
    <p:sldId id="597" r:id="rId30"/>
    <p:sldId id="601" r:id="rId31"/>
    <p:sldId id="602" r:id="rId32"/>
    <p:sldId id="603" r:id="rId33"/>
    <p:sldId id="564" r:id="rId34"/>
    <p:sldId id="565" r:id="rId35"/>
    <p:sldId id="570" r:id="rId36"/>
    <p:sldId id="567" r:id="rId37"/>
    <p:sldId id="575" r:id="rId38"/>
    <p:sldId id="576" r:id="rId39"/>
    <p:sldId id="577" r:id="rId40"/>
    <p:sldId id="579" r:id="rId41"/>
    <p:sldId id="580" r:id="rId42"/>
    <p:sldId id="581" r:id="rId43"/>
    <p:sldId id="582" r:id="rId44"/>
    <p:sldId id="583" r:id="rId45"/>
    <p:sldId id="574" r:id="rId46"/>
    <p:sldId id="604" r:id="rId47"/>
    <p:sldId id="578" r:id="rId48"/>
    <p:sldId id="613" r:id="rId49"/>
    <p:sldId id="584" r:id="rId50"/>
    <p:sldId id="585" r:id="rId51"/>
    <p:sldId id="586" r:id="rId52"/>
    <p:sldId id="588" r:id="rId53"/>
    <p:sldId id="589" r:id="rId54"/>
    <p:sldId id="590" r:id="rId55"/>
    <p:sldId id="592" r:id="rId56"/>
    <p:sldId id="593" r:id="rId57"/>
    <p:sldId id="591" r:id="rId58"/>
    <p:sldId id="611" r:id="rId59"/>
    <p:sldId id="612" r:id="rId60"/>
    <p:sldId id="607" r:id="rId61"/>
    <p:sldId id="608" r:id="rId62"/>
    <p:sldId id="609" r:id="rId63"/>
    <p:sldId id="610" r:id="rId64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6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6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6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6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60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60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60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60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6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3E53"/>
    <a:srgbClr val="41688B"/>
    <a:srgbClr val="4F8AC5"/>
    <a:srgbClr val="336699"/>
    <a:srgbClr val="7E98AE"/>
    <a:srgbClr val="7DAF91"/>
    <a:srgbClr val="ABE7B1"/>
    <a:srgbClr val="A8D4A8"/>
    <a:srgbClr val="CCE6CC"/>
    <a:srgbClr val="BAC3D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6" autoAdjust="0"/>
    <p:restoredTop sz="95294" autoAdjust="0"/>
  </p:normalViewPr>
  <p:slideViewPr>
    <p:cSldViewPr>
      <p:cViewPr>
        <p:scale>
          <a:sx n="80" d="100"/>
          <a:sy n="80" d="100"/>
        </p:scale>
        <p:origin x="-78" y="1074"/>
      </p:cViewPr>
      <p:guideLst>
        <p:guide orient="horz" pos="3504"/>
        <p:guide orient="horz" pos="1248"/>
        <p:guide orient="horz" pos="288"/>
        <p:guide pos="1824"/>
        <p:guide pos="5376"/>
        <p:guide pos="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168" y="-78"/>
      </p:cViewPr>
      <p:guideLst>
        <p:guide orient="horz" pos="302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47" tIns="47873" rIns="95747" bIns="47873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587" y="0"/>
            <a:ext cx="3169920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47" tIns="47873" rIns="95747" bIns="47873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9173"/>
            <a:ext cx="3169920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47" tIns="47873" rIns="95747" bIns="47873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587" y="9119173"/>
            <a:ext cx="3169920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47" tIns="47873" rIns="95747" bIns="47873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7CCD6DAF-F257-40C4-8BBF-7F37AFE60C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47" tIns="47873" rIns="95747" bIns="47873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47" tIns="47873" rIns="95747" bIns="47873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1226"/>
            <a:ext cx="5852160" cy="432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47" tIns="47873" rIns="95747" bIns="478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173"/>
            <a:ext cx="3169920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47" tIns="47873" rIns="95747" bIns="47873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173"/>
            <a:ext cx="3169920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47" tIns="47873" rIns="95747" bIns="47873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CCFBB286-CFA1-4D25-9803-ED83578D1F3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0" charset="-128"/>
        <a:cs typeface="ＭＳ Ｐゴシック" pitchFamily="-6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-60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F460CF-748B-4EEA-A893-82520E8FEDF7}" type="slidenum">
              <a:rPr lang="en-US" smtClean="0">
                <a:latin typeface="Arial" pitchFamily="-60" charset="0"/>
                <a:ea typeface="ＭＳ Ｐゴシック" pitchFamily="-60" charset="-128"/>
                <a:cs typeface="ＭＳ Ｐゴシック" pitchFamily="-60" charset="-128"/>
              </a:rPr>
              <a:pPr/>
              <a:t>1</a:t>
            </a:fld>
            <a:endParaRPr lang="en-US" dirty="0" smtClean="0">
              <a:latin typeface="Arial" pitchFamily="-60" charset="0"/>
              <a:ea typeface="ＭＳ Ｐゴシック" pitchFamily="-60" charset="-128"/>
              <a:cs typeface="ＭＳ Ｐゴシック" pitchFamily="-60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FBB286-CFA1-4D25-9803-ED83578D1F3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twostripe_ColBalyell40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28600"/>
            <a:ext cx="16002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0" y="6575425"/>
            <a:ext cx="9144000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140000"/>
              </a:lnSpc>
              <a:spcBef>
                <a:spcPct val="50000"/>
              </a:spcBef>
            </a:pPr>
            <a:r>
              <a:rPr lang="en-US" sz="800" dirty="0">
                <a:solidFill>
                  <a:schemeClr val="bg1"/>
                </a:solidFill>
                <a:latin typeface="Arial" pitchFamily="-60" charset="0"/>
                <a:ea typeface="Arial" pitchFamily="-60" charset="0"/>
                <a:cs typeface="Arial" pitchFamily="-60" charset="0"/>
              </a:rPr>
              <a:t>Copyright 2011 FatWire Corporation - Confidential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590800"/>
            <a:ext cx="7772400" cy="685800"/>
          </a:xfrm>
        </p:spPr>
        <p:txBody>
          <a:bodyPr anchor="t"/>
          <a:lstStyle>
            <a:lvl1pPr algn="ctr"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200400"/>
            <a:ext cx="7772400" cy="609600"/>
          </a:xfrm>
        </p:spPr>
        <p:txBody>
          <a:bodyPr/>
          <a:lstStyle>
            <a:lvl1pPr marL="0" indent="0" algn="ctr">
              <a:buFont typeface="Times" pitchFamily="-112" charset="0"/>
              <a:buNone/>
              <a:defRPr sz="2000" b="0" i="0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34036C1B-E458-4908-BC27-67C1D3E5E5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43434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752600"/>
            <a:ext cx="3810000" cy="43434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noProof="0" smtClean="0"/>
              <a:t>Click icon to add clip art</a:t>
            </a:r>
            <a:endParaRPr lang="en-US" noProof="0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0"/>
            <a:ext cx="8382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lang="en-US" sz="900" kern="1200" smtClean="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1pPr>
          </a:lstStyle>
          <a:p>
            <a:pPr>
              <a:defRPr/>
            </a:pPr>
            <a:fld id="{5BBDC577-8E9B-431E-A711-B2EC7C6AC9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676400"/>
            <a:ext cx="4114800" cy="44196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76400"/>
            <a:ext cx="4191000" cy="44196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0"/>
            <a:ext cx="8382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lang="en-US" sz="900" kern="1200" smtClean="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1pPr>
          </a:lstStyle>
          <a:p>
            <a:pPr>
              <a:defRPr/>
            </a:pPr>
            <a:fld id="{AF3B908B-25B7-4D73-AC72-B29A8E6E0B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76400"/>
            <a:ext cx="3810000" cy="4419600"/>
          </a:xfrm>
        </p:spPr>
        <p:txBody>
          <a:bodyPr/>
          <a:lstStyle>
            <a:lvl1pPr>
              <a:buNone/>
              <a:defRPr/>
            </a:lvl1pPr>
            <a:lvl3pPr marL="822960">
              <a:defRPr/>
            </a:lvl3pPr>
            <a:lvl4pPr marL="1097280">
              <a:defRPr/>
            </a:lvl4pPr>
            <a:lvl5pPr marL="1325880" indent="-13716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810000" cy="44196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0"/>
            <a:ext cx="8382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lang="en-US" sz="900" kern="1200" smtClean="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1pPr>
          </a:lstStyle>
          <a:p>
            <a:pPr>
              <a:defRPr/>
            </a:pPr>
            <a:fld id="{B33018DB-99C3-4C0B-9FC6-049579F668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lang="en-US" sz="900" kern="1200" smtClean="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1pPr>
          </a:lstStyle>
          <a:p>
            <a:pPr>
              <a:defRPr/>
            </a:pPr>
            <a:fld id="{8350950C-3E3A-4E29-ACD5-72AEA497C96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onestripe_ColBalyell40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6"/>
          <p:cNvSpPr txBox="1">
            <a:spLocks noChangeArrowheads="1"/>
          </p:cNvSpPr>
          <p:nvPr/>
        </p:nvSpPr>
        <p:spPr bwMode="auto">
          <a:xfrm>
            <a:off x="838200" y="6400800"/>
            <a:ext cx="2971800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900" dirty="0">
                <a:latin typeface="Arial" pitchFamily="34" charset="0"/>
                <a:cs typeface="Arial" pitchFamily="34" charset="0"/>
              </a:rPr>
              <a:t>www.fatwire.com</a:t>
            </a:r>
          </a:p>
        </p:txBody>
      </p:sp>
      <p:pic>
        <p:nvPicPr>
          <p:cNvPr id="8" name="Picture 17" descr="FatWire_LogoGRAYS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6400800"/>
            <a:ext cx="609600" cy="18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0" y="6618288"/>
            <a:ext cx="9144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Copyright 2011 FatWire Corporation - Confidential</a:t>
            </a:r>
          </a:p>
        </p:txBody>
      </p:sp>
      <p:pic>
        <p:nvPicPr>
          <p:cNvPr id="10" name="Picture 8" descr="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228600"/>
            <a:ext cx="16002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590800"/>
            <a:ext cx="7772400" cy="685800"/>
          </a:xfrm>
        </p:spPr>
        <p:txBody>
          <a:bodyPr anchor="t"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200400"/>
            <a:ext cx="7772400" cy="609600"/>
          </a:xfrm>
        </p:spPr>
        <p:txBody>
          <a:bodyPr/>
          <a:lstStyle>
            <a:lvl1pPr marL="0" indent="0" algn="ctr">
              <a:buFont typeface="Times" pitchFamily="-112" charset="0"/>
              <a:buNone/>
              <a:defRPr sz="2000" b="0" i="0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0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lang="en-US" sz="900" kern="1200" smtClean="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1pPr>
          </a:lstStyle>
          <a:p>
            <a:pPr>
              <a:defRPr/>
            </a:pPr>
            <a:fld id="{E9FFF850-2191-46FE-B962-3B9577F78EA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76400"/>
            <a:ext cx="3962400" cy="4419600"/>
          </a:xfrm>
        </p:spPr>
        <p:txBody>
          <a:bodyPr/>
          <a:lstStyle>
            <a:lvl1pPr>
              <a:buNone/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lang="en-US" sz="900" kern="1200" smtClean="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1pPr>
          </a:lstStyle>
          <a:p>
            <a:pPr>
              <a:defRPr/>
            </a:pPr>
            <a:fld id="{33FF581D-A9CC-4678-AC22-8E8BA8EB6B0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76400"/>
            <a:ext cx="3962400" cy="4419600"/>
          </a:xfrm>
        </p:spPr>
        <p:txBody>
          <a:bodyPr/>
          <a:lstStyle>
            <a:lvl1pPr>
              <a:buNone/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19600"/>
          </a:xfrm>
        </p:spPr>
        <p:txBody>
          <a:bodyPr/>
          <a:lstStyle>
            <a:lvl1pPr>
              <a:buNone/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lang="en-US" sz="900" kern="1200" smtClean="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1pPr>
          </a:lstStyle>
          <a:p>
            <a:pPr>
              <a:defRPr/>
            </a:pPr>
            <a:fld id="{02AFCD3F-6560-485C-9E8B-FC8D1F4CAD3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lang="en-US" sz="900" kern="1200" smtClean="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1pPr>
          </a:lstStyle>
          <a:p>
            <a:pPr>
              <a:defRPr/>
            </a:pPr>
            <a:fld id="{7B0117B5-5FF6-4A2A-B834-740DAAA10BC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onestripe_ColBalyell40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838200" y="6400800"/>
            <a:ext cx="2971800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900" dirty="0">
                <a:latin typeface="Arial" pitchFamily="34" charset="0"/>
                <a:cs typeface="Arial" pitchFamily="34" charset="0"/>
              </a:rPr>
              <a:t>www.fatwire.com</a:t>
            </a:r>
          </a:p>
        </p:txBody>
      </p:sp>
      <p:pic>
        <p:nvPicPr>
          <p:cNvPr id="8" name="Picture 17" descr="FatWire_LogoGRAYS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6400800"/>
            <a:ext cx="609600" cy="18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5"/>
          <p:cNvSpPr txBox="1">
            <a:spLocks noChangeArrowheads="1"/>
          </p:cNvSpPr>
          <p:nvPr userDrawn="1"/>
        </p:nvSpPr>
        <p:spPr bwMode="auto">
          <a:xfrm>
            <a:off x="0" y="6618288"/>
            <a:ext cx="9144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40000"/>
              </a:lnSpc>
              <a:spcBef>
                <a:spcPct val="50000"/>
              </a:spcBef>
              <a:defRPr/>
            </a:pP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Copyright 2011 FatWire Corporation - Confidential</a:t>
            </a:r>
          </a:p>
        </p:txBody>
      </p:sp>
      <p:pic>
        <p:nvPicPr>
          <p:cNvPr id="10" name="Picture 8" descr="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228600"/>
            <a:ext cx="16002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590800"/>
            <a:ext cx="7772400" cy="685800"/>
          </a:xfrm>
        </p:spPr>
        <p:txBody>
          <a:bodyPr anchor="t"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200400"/>
            <a:ext cx="7772400" cy="609600"/>
          </a:xfrm>
        </p:spPr>
        <p:txBody>
          <a:bodyPr/>
          <a:lstStyle>
            <a:lvl1pPr marL="0" indent="0" algn="ctr">
              <a:buFont typeface="Times" pitchFamily="-112" charset="0"/>
              <a:buNone/>
              <a:defRPr sz="2000" b="0" i="0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10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lang="en-US" sz="900" kern="1200" smtClean="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1pPr>
          </a:lstStyle>
          <a:p>
            <a:pPr>
              <a:defRPr/>
            </a:pPr>
            <a:fld id="{3B43791A-0DA2-4BEE-B161-7E70C9312DF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59690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524000"/>
            <a:ext cx="5111750" cy="46021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lang="en-US" sz="900" kern="1200" smtClean="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1pPr>
          </a:lstStyle>
          <a:p>
            <a:pPr>
              <a:defRPr/>
            </a:pPr>
            <a:fld id="{1FD4B1E3-D9DA-4F87-A682-EA0998A65F8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876800"/>
            <a:ext cx="7620000" cy="3048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62000" y="1524000"/>
            <a:ext cx="7620000" cy="3355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5181600"/>
            <a:ext cx="7620000" cy="76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lang="en-US" sz="900" kern="1200" smtClean="0">
                <a:solidFill>
                  <a:schemeClr val="tx1"/>
                </a:solidFill>
                <a:latin typeface="Arial" pitchFamily="34" charset="0"/>
                <a:ea typeface="ＭＳ Ｐゴシック" charset="-128"/>
                <a:cs typeface="Arial" pitchFamily="34" charset="0"/>
              </a:defRPr>
            </a:lvl1pPr>
          </a:lstStyle>
          <a:p>
            <a:pPr>
              <a:defRPr/>
            </a:pPr>
            <a:fld id="{23BE3030-4E97-4073-95B8-43B563D58F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onestripe_ColBalyell40.png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8382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76400"/>
            <a:ext cx="7772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4008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latin typeface="Times New Roman" pitchFamily="18" charset="0"/>
                <a:ea typeface="ＭＳ Ｐゴシック" charset="-128"/>
              </a:defRPr>
            </a:lvl1pPr>
          </a:lstStyle>
          <a:p>
            <a:pPr>
              <a:defRPr/>
            </a:pPr>
            <a:fld id="{144FACAA-016E-4082-87D4-69C53AF1AF7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40" name="Text Box 16"/>
          <p:cNvSpPr txBox="1">
            <a:spLocks noChangeArrowheads="1"/>
          </p:cNvSpPr>
          <p:nvPr/>
        </p:nvSpPr>
        <p:spPr bwMode="auto">
          <a:xfrm>
            <a:off x="838200" y="6400800"/>
            <a:ext cx="2971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900" dirty="0">
                <a:latin typeface="Arial" pitchFamily="34" charset="0"/>
                <a:cs typeface="Arial" pitchFamily="34" charset="0"/>
              </a:rPr>
              <a:t>www.fatwire.com</a:t>
            </a:r>
          </a:p>
        </p:txBody>
      </p:sp>
      <p:pic>
        <p:nvPicPr>
          <p:cNvPr id="1031" name="Picture 17" descr="FatWire_LogoGRAYSW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52400" y="6400800"/>
            <a:ext cx="609600" cy="18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0" y="6683375"/>
            <a:ext cx="91440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sz="800" dirty="0">
                <a:solidFill>
                  <a:schemeClr val="bg1"/>
                </a:solidFill>
                <a:latin typeface="Arial" pitchFamily="-60" charset="0"/>
                <a:ea typeface="Arial" pitchFamily="-60" charset="0"/>
                <a:cs typeface="Arial" pitchFamily="-60" charset="0"/>
              </a:rPr>
              <a:t>Copyright 2011 FatWire Corporation -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63" r:id="rId2"/>
    <p:sldLayoutId id="2147484165" r:id="rId3"/>
    <p:sldLayoutId id="2147484162" r:id="rId4"/>
    <p:sldLayoutId id="2147484161" r:id="rId5"/>
    <p:sldLayoutId id="2147484160" r:id="rId6"/>
    <p:sldLayoutId id="2147484166" r:id="rId7"/>
    <p:sldLayoutId id="2147484159" r:id="rId8"/>
    <p:sldLayoutId id="2147484158" r:id="rId9"/>
    <p:sldLayoutId id="2147484157" r:id="rId10"/>
    <p:sldLayoutId id="2147484156" r:id="rId11"/>
    <p:sldLayoutId id="2147484155" r:id="rId12"/>
    <p:sldLayoutId id="2147484154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/>
          <a:ea typeface="+mj-ea"/>
          <a:cs typeface="ＭＳ Ｐゴシック" pitchFamily="-60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pitchFamily="-112" charset="-128"/>
          <a:cs typeface="ＭＳ Ｐゴシック" pitchFamily="-6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pitchFamily="-112" charset="-128"/>
          <a:cs typeface="ＭＳ Ｐゴシック" pitchFamily="-6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pitchFamily="-112" charset="-128"/>
          <a:cs typeface="ＭＳ Ｐゴシック" pitchFamily="-6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pitchFamily="-112" charset="-128"/>
          <a:cs typeface="ＭＳ Ｐゴシック" pitchFamily="-60" charset="-128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Myriad Pro Semibold" pitchFamily="84" charset="0"/>
          <a:ea typeface="ＭＳ Ｐゴシック" pitchFamily="-112" charset="-128"/>
          <a:cs typeface="ＭＳ Ｐゴシック" pitchFamily="-112" charset="-128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Myriad Pro Semibold" pitchFamily="84" charset="0"/>
          <a:ea typeface="ＭＳ Ｐゴシック" pitchFamily="-112" charset="-128"/>
          <a:cs typeface="ＭＳ Ｐゴシック" pitchFamily="-112" charset="-128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Myriad Pro Semibold" pitchFamily="84" charset="0"/>
          <a:ea typeface="ＭＳ Ｐゴシック" pitchFamily="-112" charset="-128"/>
          <a:cs typeface="ＭＳ Ｐゴシック" pitchFamily="-112" charset="-128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Myriad Pro Semibold" pitchFamily="84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39900"/>
        </a:buClr>
        <a:buFont typeface="Times" pitchFamily="-60" charset="0"/>
        <a:buBlip>
          <a:blip r:embed="rId17"/>
        </a:buBlip>
        <a:defRPr sz="2200" b="1">
          <a:solidFill>
            <a:schemeClr val="tx1"/>
          </a:solidFill>
          <a:latin typeface="Arial"/>
          <a:ea typeface="+mn-ea"/>
          <a:cs typeface="ＭＳ Ｐゴシック" pitchFamily="-60" charset="-128"/>
        </a:defRPr>
      </a:lvl1pPr>
      <a:lvl2pPr marL="639763" indent="-282575" algn="l" rtl="0" eaLnBrk="1" fontAlgn="base" hangingPunct="1">
        <a:spcBef>
          <a:spcPct val="20000"/>
        </a:spcBef>
        <a:spcAft>
          <a:spcPct val="0"/>
        </a:spcAft>
        <a:buClr>
          <a:srgbClr val="339900"/>
        </a:buClr>
        <a:buFont typeface="Times" pitchFamily="-60" charset="0"/>
        <a:buBlip>
          <a:blip r:embed="rId17"/>
        </a:buBlip>
        <a:defRPr sz="2000">
          <a:solidFill>
            <a:schemeClr val="tx1"/>
          </a:solidFill>
          <a:latin typeface="Arial"/>
          <a:ea typeface="+mn-ea"/>
          <a:cs typeface="ＭＳ Ｐゴシック" pitchFamily="-60" charset="-128"/>
        </a:defRPr>
      </a:lvl2pPr>
      <a:lvl3pPr marL="914400" indent="-228600" algn="l" rtl="0" eaLnBrk="1" fontAlgn="base" hangingPunct="1">
        <a:spcBef>
          <a:spcPts val="500"/>
        </a:spcBef>
        <a:spcAft>
          <a:spcPct val="0"/>
        </a:spcAft>
        <a:buClr>
          <a:srgbClr val="339900"/>
        </a:buClr>
        <a:buFont typeface="Times" pitchFamily="-60" charset="0"/>
        <a:buBlip>
          <a:blip r:embed="rId17"/>
        </a:buBlip>
        <a:defRPr>
          <a:solidFill>
            <a:schemeClr val="tx1"/>
          </a:solidFill>
          <a:latin typeface="Arial"/>
          <a:ea typeface="+mn-ea"/>
          <a:cs typeface="ＭＳ Ｐゴシック" pitchFamily="-60" charset="-128"/>
        </a:defRPr>
      </a:lvl3pPr>
      <a:lvl4pPr marL="1279525" indent="-228600" algn="l" rtl="0" eaLnBrk="1" fontAlgn="base" hangingPunct="1">
        <a:spcBef>
          <a:spcPts val="600"/>
        </a:spcBef>
        <a:spcAft>
          <a:spcPct val="0"/>
        </a:spcAft>
        <a:buClr>
          <a:srgbClr val="339900"/>
        </a:buClr>
        <a:buFont typeface="Times" pitchFamily="-60" charset="0"/>
        <a:buBlip>
          <a:blip r:embed="rId17"/>
        </a:buBlip>
        <a:defRPr sz="1600">
          <a:solidFill>
            <a:schemeClr val="tx1"/>
          </a:solidFill>
          <a:latin typeface="Arial"/>
          <a:ea typeface="+mn-ea"/>
          <a:cs typeface="ＭＳ Ｐゴシック" pitchFamily="-60" charset="-128"/>
        </a:defRPr>
      </a:lvl4pPr>
      <a:lvl5pPr marL="1508125" indent="-136525" algn="l" rtl="0" eaLnBrk="1" fontAlgn="base" hangingPunct="1">
        <a:spcBef>
          <a:spcPts val="700"/>
        </a:spcBef>
        <a:spcAft>
          <a:spcPct val="0"/>
        </a:spcAft>
        <a:buClr>
          <a:srgbClr val="339900"/>
        </a:buClr>
        <a:buFont typeface="Times" pitchFamily="-60" charset="0"/>
        <a:buChar char="•"/>
        <a:defRPr sz="1400">
          <a:solidFill>
            <a:schemeClr val="tx1"/>
          </a:solidFill>
          <a:latin typeface="Arial"/>
          <a:ea typeface="+mn-ea"/>
          <a:cs typeface="ＭＳ Ｐゴシック" pitchFamily="-60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339900"/>
        </a:buClr>
        <a:buFont typeface="Times" pitchFamily="-112" charset="0"/>
        <a:buChar char="•"/>
        <a:defRPr sz="1400">
          <a:solidFill>
            <a:schemeClr val="tx1"/>
          </a:solidFill>
          <a:latin typeface="Myriad Pro" pitchFamily="84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339900"/>
        </a:buClr>
        <a:buFont typeface="Times" pitchFamily="-112" charset="0"/>
        <a:buChar char="•"/>
        <a:defRPr sz="1400">
          <a:solidFill>
            <a:schemeClr val="tx1"/>
          </a:solidFill>
          <a:latin typeface="Myriad Pro" pitchFamily="84" charset="0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339900"/>
        </a:buClr>
        <a:buFont typeface="Times" pitchFamily="-112" charset="0"/>
        <a:buChar char="•"/>
        <a:defRPr sz="1400">
          <a:solidFill>
            <a:schemeClr val="tx1"/>
          </a:solidFill>
          <a:latin typeface="Myriad Pro" pitchFamily="84" charset="0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339900"/>
        </a:buClr>
        <a:buFont typeface="Times" pitchFamily="-112" charset="0"/>
        <a:buChar char="•"/>
        <a:defRPr sz="1400">
          <a:solidFill>
            <a:schemeClr val="tx1"/>
          </a:solidFill>
          <a:latin typeface="Myriad Pro" pitchFamily="84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file:///C:\DATA\Code\Java\gst-foundation\gsf-taglib\target\site\tlddoc\gsf\asset-query.html" TargetMode="External"/><Relationship Id="rId3" Type="http://schemas.openxmlformats.org/officeDocument/2006/relationships/hyperlink" Target="file:///C:\DATA\Code\Java\gst-foundation\gsf-taglib\target\site\tlddoc\gsf\tagged-list.html" TargetMode="External"/><Relationship Id="rId7" Type="http://schemas.openxmlformats.org/officeDocument/2006/relationships/hyperlink" Target="file:///C:\DATA\Code\Java\gst-foundation\gsf-taglib\target\site\tlddoc\gsf\asset-children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DATA\Code\Java\gst-foundation\gsf-taglib\target\site\tlddoc\gsf\asset-load.html" TargetMode="External"/><Relationship Id="rId5" Type="http://schemas.openxmlformats.org/officeDocument/2006/relationships/hyperlink" Target="file:///C:\DATA\Code\Java\gst-foundation\gsf-taglib\target\site\tlddoc\gsf\asset-tagged-list.html" TargetMode="External"/><Relationship Id="rId10" Type="http://schemas.openxmlformats.org/officeDocument/2006/relationships/hyperlink" Target="file:///C:\DATA\Code\Java\gst-foundation\gsf-taglib\target\site\tlddoc\gsf\root.html" TargetMode="External"/><Relationship Id="rId4" Type="http://schemas.openxmlformats.org/officeDocument/2006/relationships/hyperlink" Target="file:///C:\DATA\Code\Java\gst-foundation\gsf-taglib\target\site\tlddoc\gsf\tagged-assets.html" TargetMode="External"/><Relationship Id="rId9" Type="http://schemas.openxmlformats.org/officeDocument/2006/relationships/hyperlink" Target="file:///C:\DATA\Code\Java\gst-foundation\gsf-taglib\target\site\tlddoc\gsf\navigation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sf.fatwir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l.fatwire.com/maven2/com/fatwire/gst/gst-foundation-all/" TargetMode="External"/><Relationship Id="rId4" Type="http://schemas.openxmlformats.org/officeDocument/2006/relationships/hyperlink" Target="http://www.nl.fatwire.com/svn/dta/contrib/gst-foundation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ven.apache.org/download.html" TargetMode="External"/><Relationship Id="rId4" Type="http://schemas.openxmlformats.org/officeDocument/2006/relationships/hyperlink" Target="http://tortoisesvn.net/downloads.html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ctrTitle"/>
          </p:nvPr>
        </p:nvSpPr>
        <p:spPr>
          <a:xfrm>
            <a:off x="533400" y="1524000"/>
            <a:ext cx="7772400" cy="720080"/>
          </a:xfrm>
        </p:spPr>
        <p:txBody>
          <a:bodyPr/>
          <a:lstStyle/>
          <a:p>
            <a:r>
              <a:rPr lang="en-US" dirty="0" smtClean="0">
                <a:latin typeface="Arial" pitchFamily="-60" charset="0"/>
                <a:cs typeface="ＭＳ Ｐゴシック" pitchFamily="-60" charset="-128"/>
              </a:rPr>
              <a:t>Global Site Foundation</a:t>
            </a:r>
            <a:endParaRPr lang="en-US" sz="2800" dirty="0" smtClean="0">
              <a:latin typeface="Arial" pitchFamily="-60" charset="0"/>
              <a:cs typeface="ＭＳ Ｐゴシック" pitchFamily="-60" charset="-128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876800" y="2362200"/>
            <a:ext cx="3581400" cy="1219200"/>
          </a:xfrm>
        </p:spPr>
        <p:txBody>
          <a:bodyPr/>
          <a:lstStyle/>
          <a:p>
            <a:endParaRPr lang="en-US" sz="1800" dirty="0" smtClean="0"/>
          </a:p>
          <a:p>
            <a:r>
              <a:rPr lang="en-US" dirty="0" smtClean="0"/>
              <a:t>Dolf Dijkstra</a:t>
            </a:r>
            <a:endParaRPr lang="en-US" sz="1800" dirty="0" smtClean="0"/>
          </a:p>
          <a:p>
            <a:r>
              <a:rPr lang="en-US" sz="1800" dirty="0" smtClean="0"/>
              <a:t>April 2011</a:t>
            </a: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590800"/>
            <a:ext cx="440055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995107" y="4191000"/>
            <a:ext cx="4148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n-lt"/>
              </a:rPr>
              <a:t>Staying close to your roots</a:t>
            </a:r>
            <a:endParaRPr lang="en-US" b="1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com.fatwire.gst.foundation.facade.runtag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8458200" cy="4419600"/>
          </a:xfrm>
        </p:spPr>
        <p:txBody>
          <a:bodyPr/>
          <a:lstStyle/>
          <a:p>
            <a:pPr>
              <a:buNone/>
            </a:pPr>
            <a:r>
              <a:rPr lang="en-US" sz="4400" dirty="0" smtClean="0"/>
              <a:t>The missing java </a:t>
            </a:r>
            <a:r>
              <a:rPr lang="en-US" sz="4400" dirty="0" err="1" smtClean="0"/>
              <a:t>api</a:t>
            </a:r>
            <a:endParaRPr lang="en-US" sz="4400" dirty="0" smtClean="0"/>
          </a:p>
          <a:p>
            <a:pPr>
              <a:buNone/>
            </a:pPr>
            <a:r>
              <a:rPr lang="en-US" b="0" dirty="0" err="1" smtClean="0"/>
              <a:t>TagRunner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AbstractTagRunner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TagRunnerRuntimeException</a:t>
            </a:r>
            <a:endParaRPr lang="en-US" b="0" dirty="0" smtClean="0"/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Executes the tag via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ics.runtag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order is </a:t>
            </a:r>
          </a:p>
          <a:p>
            <a:pPr lvl="1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bind(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 lvl="1">
              <a:buNone/>
            </a:pP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preExecute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(); </a:t>
            </a:r>
          </a:p>
          <a:p>
            <a:pPr lvl="1">
              <a:buNone/>
            </a:pP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ics.runTag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(); </a:t>
            </a:r>
          </a:p>
          <a:p>
            <a:pPr lvl="1">
              <a:buNone/>
            </a:pP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postExecute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(); </a:t>
            </a:r>
          </a:p>
          <a:p>
            <a:pPr lvl="1">
              <a:buNone/>
            </a:pP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handleError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 if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runTag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or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postExecute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set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errno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to anything else then zero. 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1752600"/>
            <a:ext cx="2438400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Setters and Getters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Setters are overloaded</a:t>
            </a: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set(String)</a:t>
            </a: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set(Long)</a:t>
            </a:r>
          </a:p>
          <a:p>
            <a:pPr lvl="1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set(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AssetId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Getters are precise</a:t>
            </a:r>
          </a:p>
          <a:p>
            <a:pPr lvl="1">
              <a:buNone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getString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1">
              <a:buNone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getLong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In CS this is mostly reverse </a:t>
            </a:r>
            <a:r>
              <a:rPr lang="en-US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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1752600"/>
            <a:ext cx="476250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com.fatwire.gst.foundation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b="0" dirty="0" err="1" smtClean="0"/>
              <a:t>CSRuntimeException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DebugHelper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IListUtils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1676400"/>
            <a:ext cx="381000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com.fatwire.gst.foundation.facade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2057400"/>
          </a:xfrm>
        </p:spPr>
        <p:txBody>
          <a:bodyPr/>
          <a:lstStyle/>
          <a:p>
            <a:endParaRPr lang="en-US" dirty="0" smtClean="0"/>
          </a:p>
          <a:p>
            <a:pPr>
              <a:buNone/>
            </a:pPr>
            <a:r>
              <a:rPr lang="en-US" b="0" dirty="0" err="1" smtClean="0"/>
              <a:t>FTValListFacade</a:t>
            </a:r>
            <a:endParaRPr lang="en-US" b="0" dirty="0" smtClean="0"/>
          </a:p>
          <a:p>
            <a:pPr>
              <a:buNone/>
            </a:pPr>
            <a:r>
              <a:rPr lang="en-US" b="0" dirty="0" smtClean="0"/>
              <a:t>.</a:t>
            </a:r>
            <a:r>
              <a:rPr lang="en-US" b="0" dirty="0" err="1" smtClean="0"/>
              <a:t>ics.ICSFactory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3505200"/>
            <a:ext cx="647965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public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AliasCoreFieldDao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this(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ICSFactory.</a:t>
            </a:r>
            <a:r>
              <a:rPr lang="en-US" sz="1600" b="1" i="1" dirty="0" err="1" smtClean="0">
                <a:latin typeface="Courier New" pitchFamily="49" charset="0"/>
                <a:cs typeface="Courier New" pitchFamily="49" charset="0"/>
              </a:rPr>
              <a:t>getOrCreateICS</a:t>
            </a:r>
            <a:r>
              <a:rPr lang="en-US" sz="1600" b="1" i="1" dirty="0" smtClean="0">
                <a:latin typeface="Courier New" pitchFamily="49" charset="0"/>
                <a:cs typeface="Courier New" pitchFamily="49" charset="0"/>
              </a:rPr>
              <a:t>());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public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AliasCoreFieldDao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(ICS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ics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this.ics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ics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wraCoreFieldDao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WraCoreFieldDao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ics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Inserting a row with CatalogManager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839200" cy="4800600"/>
          </a:xfrm>
        </p:spPr>
        <p:txBody>
          <a:bodyPr/>
          <a:lstStyle/>
          <a:p>
            <a:pPr>
              <a:buNone/>
            </a:pP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FTValList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vl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FTValList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6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vl.setValString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6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ftcmd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6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addrow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buNone/>
            </a:pP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vl.setValString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", TAGREGISTRY_TABLE);</a:t>
            </a:r>
          </a:p>
          <a:p>
            <a:pPr>
              <a:buNone/>
            </a:pP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vl.setValString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("id",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ics.genID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(true));</a:t>
            </a:r>
          </a:p>
          <a:p>
            <a:pPr>
              <a:buNone/>
            </a:pP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vl.setValString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("tag",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tag.getTag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>
              <a:buNone/>
            </a:pP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vl.setValString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assettype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id.getType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>
              <a:buNone/>
            </a:pP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vl.setValString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("assetid", </a:t>
            </a:r>
            <a:r>
              <a:rPr lang="en-US" sz="16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Long.toString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id.getId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()));</a:t>
            </a:r>
          </a:p>
          <a:p>
            <a:pPr>
              <a:buNone/>
            </a:pP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sz="16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asset.getStartDate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 != null)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vl.setValString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startdate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6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Util.formatJdbcDate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asset.getStartDate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()));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asset.getEndDate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 != null)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vl.setValString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enddate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Util.formatJdbcDate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asset.getEndDate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()));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if (!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ics.CatalogManager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vl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|| </a:t>
            </a:r>
            <a:r>
              <a:rPr lang="en-US" sz="16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ics.GetErrno</a:t>
            </a:r>
            <a:r>
              <a:rPr lang="en-US" sz="16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&lt; 0) {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throw new </a:t>
            </a:r>
            <a:r>
              <a:rPr lang="en-US" sz="16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CSRuntimeException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("Failure adding tag to tag registry",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ics.GetErrno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com.fatwire.gst.foundation.facade.cm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21336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CatalogManager façades</a:t>
            </a:r>
          </a:p>
          <a:p>
            <a:pPr>
              <a:buNone/>
            </a:pPr>
            <a:r>
              <a:rPr lang="en-US" b="0" dirty="0" err="1" smtClean="0"/>
              <a:t>FTCmdTemplate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AddRow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UpdateRow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UpdateRows</a:t>
            </a:r>
            <a:endParaRPr lang="en-US" b="0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3733800"/>
            <a:ext cx="8534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AddRow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r = new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AddRow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i="1" dirty="0" smtClean="0">
                <a:latin typeface="Courier New" pitchFamily="49" charset="0"/>
                <a:cs typeface="Courier New" pitchFamily="49" charset="0"/>
              </a:rPr>
              <a:t>TAGREGISTRY_TABLE);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r.set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("id",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ics.genID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(true));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r.set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("tag",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tag.getTag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());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r.set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assettype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id.getType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());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r.set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("assetid",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id.getId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());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r.set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startdate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asset.getStartDate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());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r.set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enddate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asset.getEndDate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());</a:t>
            </a:r>
          </a:p>
          <a:p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r.execute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ics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 //exception thrown on fail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com.fatwire.gst.foundation.facade.sql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8382000" cy="2133600"/>
          </a:xfrm>
        </p:spPr>
        <p:txBody>
          <a:bodyPr/>
          <a:lstStyle/>
          <a:p>
            <a:pPr>
              <a:buNone/>
            </a:pPr>
            <a:r>
              <a:rPr lang="en-US" b="0" dirty="0" err="1" smtClean="0"/>
              <a:t>AbstractIList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IListIterable</a:t>
            </a:r>
            <a:endParaRPr lang="en-US" b="0" dirty="0" smtClean="0"/>
          </a:p>
          <a:p>
            <a:pPr>
              <a:buNone/>
            </a:pPr>
            <a:r>
              <a:rPr lang="en-US" b="0" dirty="0" smtClean="0"/>
              <a:t>Row</a:t>
            </a:r>
          </a:p>
          <a:p>
            <a:pPr>
              <a:buNone/>
            </a:pPr>
            <a:r>
              <a:rPr lang="en-US" b="0" dirty="0" err="1" smtClean="0"/>
              <a:t>SingleRow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SqlHelper</a:t>
            </a:r>
            <a:endParaRPr lang="en-US" b="0" dirty="0" smtClean="0"/>
          </a:p>
          <a:p>
            <a:pPr>
              <a:buNone/>
            </a:pPr>
            <a:endParaRPr lang="en-US" sz="1600" b="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StatementParam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0" i="1" dirty="0" err="1" smtClean="0">
                <a:latin typeface="Courier New" pitchFamily="49" charset="0"/>
                <a:cs typeface="Courier New" pitchFamily="49" charset="0"/>
              </a:rPr>
              <a:t>REGISTRY_SELECT_ID.newParam</a:t>
            </a:r>
            <a:r>
              <a:rPr lang="en-US" sz="1600" b="0" i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param.setString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id.getType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>
              <a:buNone/>
            </a:pP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param.setLong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(1,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id.getId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>
              <a:buNone/>
            </a:pP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Row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row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SqlHelper.</a:t>
            </a:r>
            <a:r>
              <a:rPr lang="en-US" sz="1600" b="0" i="1" dirty="0" err="1" smtClean="0">
                <a:latin typeface="Courier New" pitchFamily="49" charset="0"/>
                <a:cs typeface="Courier New" pitchFamily="49" charset="0"/>
              </a:rPr>
              <a:t>selectSingle</a:t>
            </a:r>
            <a:r>
              <a:rPr lang="en-US" sz="1600" b="0" i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0" i="1" dirty="0" err="1" smtClean="0">
                <a:latin typeface="Courier New" pitchFamily="49" charset="0"/>
                <a:cs typeface="Courier New" pitchFamily="49" charset="0"/>
              </a:rPr>
              <a:t>ics</a:t>
            </a:r>
            <a:r>
              <a:rPr lang="en-US" sz="1600" b="0" i="1" dirty="0" smtClean="0">
                <a:latin typeface="Courier New" pitchFamily="49" charset="0"/>
                <a:cs typeface="Courier New" pitchFamily="49" charset="0"/>
              </a:rPr>
              <a:t>, REGISTRY_SELECT_ID, </a:t>
            </a:r>
            <a:r>
              <a:rPr lang="en-US" sz="1600" b="0" i="1" dirty="0" err="1" smtClean="0"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sz="1600" b="0" i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row.getString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(key)</a:t>
            </a:r>
          </a:p>
          <a:p>
            <a:pPr>
              <a:buNone/>
            </a:pP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row.getLong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(key);</a:t>
            </a:r>
            <a:endParaRPr lang="en-US" sz="1600" b="0" i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IListIterable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400" b="0" dirty="0" smtClean="0">
                <a:latin typeface="Courier New" pitchFamily="49" charset="0"/>
                <a:cs typeface="Courier New" pitchFamily="49" charset="0"/>
              </a:rPr>
              <a:t>for (Row r : new </a:t>
            </a:r>
            <a:r>
              <a:rPr lang="en-US" sz="2400" b="0" dirty="0" err="1" smtClean="0">
                <a:latin typeface="Courier New" pitchFamily="49" charset="0"/>
                <a:cs typeface="Courier New" pitchFamily="49" charset="0"/>
              </a:rPr>
              <a:t>IListIterable</a:t>
            </a:r>
            <a:r>
              <a:rPr lang="en-US" sz="2400" b="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0" dirty="0" err="1" smtClean="0">
                <a:latin typeface="Courier New" pitchFamily="49" charset="0"/>
                <a:cs typeface="Courier New" pitchFamily="49" charset="0"/>
              </a:rPr>
              <a:t>iList</a:t>
            </a:r>
            <a:r>
              <a:rPr lang="en-US" sz="2400" b="0" dirty="0" smtClean="0">
                <a:latin typeface="Courier New" pitchFamily="49" charset="0"/>
                <a:cs typeface="Courier New" pitchFamily="49" charset="0"/>
              </a:rPr>
              <a:t>)) {</a:t>
            </a:r>
          </a:p>
          <a:p>
            <a:pPr>
              <a:buNone/>
            </a:pPr>
            <a:r>
              <a:rPr lang="en-US" sz="2400" b="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0" dirty="0" err="1" smtClean="0">
                <a:latin typeface="Courier New" pitchFamily="49" charset="0"/>
                <a:cs typeface="Courier New" pitchFamily="49" charset="0"/>
              </a:rPr>
              <a:t>result.add</a:t>
            </a:r>
            <a:r>
              <a:rPr lang="en-US" sz="2400" b="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0" dirty="0" err="1" smtClean="0">
                <a:latin typeface="Courier New" pitchFamily="49" charset="0"/>
                <a:cs typeface="Courier New" pitchFamily="49" charset="0"/>
              </a:rPr>
              <a:t>r.getLong</a:t>
            </a:r>
            <a:r>
              <a:rPr lang="en-US" sz="2400" b="0" dirty="0" smtClean="0">
                <a:latin typeface="Courier New" pitchFamily="49" charset="0"/>
                <a:cs typeface="Courier New" pitchFamily="49" charset="0"/>
              </a:rPr>
              <a:t>("id"));</a:t>
            </a:r>
          </a:p>
          <a:p>
            <a:pPr>
              <a:buNone/>
            </a:pPr>
            <a:r>
              <a:rPr lang="en-US" sz="2400" b="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2743200"/>
            <a:ext cx="3390900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com.fatwire.gst.foundation.facade.sql.table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6400"/>
            <a:ext cx="8305800" cy="1676400"/>
          </a:xfrm>
        </p:spPr>
        <p:txBody>
          <a:bodyPr/>
          <a:lstStyle/>
          <a:p>
            <a:pPr>
              <a:buNone/>
            </a:pPr>
            <a:r>
              <a:rPr lang="en-US" sz="1800" b="0" dirty="0" err="1" smtClean="0"/>
              <a:t>TableDef</a:t>
            </a:r>
            <a:endParaRPr lang="en-US" sz="1800" b="0" dirty="0" smtClean="0"/>
          </a:p>
          <a:p>
            <a:pPr>
              <a:buNone/>
            </a:pPr>
            <a:r>
              <a:rPr lang="en-US" sz="1800" b="0" dirty="0" err="1" smtClean="0"/>
              <a:t>TableColumn</a:t>
            </a:r>
            <a:endParaRPr lang="en-US" sz="1800" b="0" dirty="0" smtClean="0"/>
          </a:p>
          <a:p>
            <a:pPr>
              <a:buNone/>
            </a:pPr>
            <a:r>
              <a:rPr lang="en-US" sz="1800" b="0" dirty="0" err="1" smtClean="0"/>
              <a:t>TableColumn$Type</a:t>
            </a:r>
            <a:endParaRPr lang="en-US" sz="1800" b="0" dirty="0" smtClean="0"/>
          </a:p>
          <a:p>
            <a:pPr>
              <a:buNone/>
            </a:pPr>
            <a:r>
              <a:rPr lang="en-US" sz="1800" b="0" dirty="0" err="1" smtClean="0"/>
              <a:t>TableCreator</a:t>
            </a:r>
            <a:endParaRPr lang="en-US" sz="18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3505201"/>
            <a:ext cx="8915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TableDef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def = new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TableDef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TAGREGISTRY_TABLE, TABLE_ACL_LIST, "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buNone/>
            </a:pP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def.addColumn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(new </a:t>
            </a:r>
            <a:r>
              <a:rPr lang="en-US" sz="1400" dirty="0" err="1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TableColumn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("tag",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TableColumn.Type.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ccvarchar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setLength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(255).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setNullable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(false));</a:t>
            </a:r>
          </a:p>
          <a:p>
            <a:pPr>
              <a:buNone/>
            </a:pP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def.addColumn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assettype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TableColumn.Type.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ccvarchar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setLength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(255).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setNullable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(false);</a:t>
            </a:r>
          </a:p>
          <a:p>
            <a:pPr>
              <a:buNone/>
            </a:pP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def.addColumn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("assetid",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TableColumn.Type.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ccbigint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setNullable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(false);</a:t>
            </a:r>
          </a:p>
          <a:p>
            <a:pPr>
              <a:buNone/>
            </a:pP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def.addColumn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startdate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TableColumn.Type.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ccdatetime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setNullable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(true);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TableCreator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createTable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(def);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TagRunner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AssetLoadById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assetLoad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AssetLoadById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assetLoad.setAssetId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(p);</a:t>
            </a:r>
          </a:p>
          <a:p>
            <a:pPr>
              <a:buNone/>
            </a:pP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assetLoad.setAssetType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("Page");</a:t>
            </a:r>
          </a:p>
          <a:p>
            <a:pPr>
              <a:buNone/>
            </a:pP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assetLoad.setName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(LOADED_PAGE_NAME);</a:t>
            </a:r>
          </a:p>
          <a:p>
            <a:pPr>
              <a:buNone/>
            </a:pP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assetLoad.execute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ics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endParaRPr lang="en-US" sz="1600" b="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800" b="0" dirty="0" smtClean="0">
                <a:latin typeface="+mn-lt"/>
                <a:cs typeface="Courier New" pitchFamily="49" charset="0"/>
              </a:rPr>
              <a:t>You have to work with the </a:t>
            </a:r>
            <a:r>
              <a:rPr lang="en-US" sz="1800" b="0" dirty="0" err="1" smtClean="0">
                <a:latin typeface="+mn-lt"/>
                <a:cs typeface="Courier New" pitchFamily="49" charset="0"/>
              </a:rPr>
              <a:t>ics.GetObj</a:t>
            </a:r>
            <a:r>
              <a:rPr lang="en-US" sz="1800" b="0" dirty="0" smtClean="0">
                <a:latin typeface="+mn-lt"/>
                <a:cs typeface="Courier New" pitchFamily="49" charset="0"/>
              </a:rPr>
              <a:t>(LOADED_PAGE_NAME);</a:t>
            </a:r>
          </a:p>
          <a:p>
            <a:pPr>
              <a:buNone/>
            </a:pPr>
            <a:endParaRPr lang="en-US" sz="1800" b="0" dirty="0" smtClean="0">
              <a:latin typeface="+mn-lt"/>
              <a:cs typeface="Courier New" pitchFamily="49" charset="0"/>
            </a:endParaRPr>
          </a:p>
          <a:p>
            <a:pPr>
              <a:buNone/>
            </a:pPr>
            <a:r>
              <a:rPr lang="en-US" sz="1800" b="0" dirty="0" smtClean="0">
                <a:latin typeface="+mn-lt"/>
                <a:cs typeface="Courier New" pitchFamily="49" charset="0"/>
              </a:rPr>
              <a:t>Familiar, cumbersome?</a:t>
            </a:r>
            <a:endParaRPr lang="en-US" sz="1800" b="0" dirty="0">
              <a:latin typeface="+mn-lt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24400"/>
          </a:xfrm>
        </p:spPr>
        <p:txBody>
          <a:bodyPr/>
          <a:lstStyle/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&lt;%@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taglib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prefix="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cs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futuretense_cs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/ftcs1_0.tld“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%&gt;&lt;%@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taglib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="http://java.sun.com/jsp/jstl/core" prefix="c“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%&gt;&lt;%@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taglib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="http://gst.fatwire.com/foundation/tags/gsf" prefix="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gsf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“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%&gt;&lt;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cs:ftcs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&gt;&lt;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gsf:root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gsf:asset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-load name="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wra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" attributes="metatitle,metadescription,metakeyword,h1title,linktext,body" /&gt;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&lt;html&gt;&lt;head&gt;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		&lt;meta name="title" content='${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wra.metatitle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}' /&gt;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		&lt;meta name="description" content='${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wra.metadescription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}' /&gt;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		&lt;meta name="keyword" content='${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wra.metakeyword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}' /&gt;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		&lt;title&gt;${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wra.metatitle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} | ${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cs.site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}&lt;/title&gt;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&lt;/head&gt;&lt;body&gt;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&lt;div id="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nav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"&gt;&lt;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gsf:navigation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name="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nav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" depth="1" pagename="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MainNav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"/&gt;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    &lt;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    &lt;c:forEach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="kid" items="${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nav.children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}"&gt;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      &lt;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li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&gt;&lt;a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='${kid.url}'&gt;${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kid.linktext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}&lt;/a&gt;&lt;/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li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    &lt;/c:forEach&gt;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    &lt;/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&lt;/div&gt;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	&lt;p&gt;Current date is &lt;strong&gt;&lt;%= new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java.util.Date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()%&gt;&lt;/strong&gt;&lt;/p&gt;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&lt;h1&gt;${wra.h1title}&lt;/h1&gt;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&lt;div class="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articlebody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"&gt;${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wra.body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}&lt;/div&gt;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&lt;/body&gt;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&lt;/html&gt;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gsf:root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&gt;&lt;/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cs:ftcs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en-US" sz="105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2438400"/>
            <a:ext cx="2638425" cy="396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 </a:t>
            </a:r>
            <a:r>
              <a:rPr lang="en-US" dirty="0" err="1" smtClean="0"/>
              <a:t>autres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1800" b="0" dirty="0" smtClean="0"/>
              <a:t>.</a:t>
            </a:r>
            <a:r>
              <a:rPr lang="en-US" sz="1800" b="0" dirty="0" err="1" smtClean="0"/>
              <a:t>runtag.asset</a:t>
            </a:r>
            <a:endParaRPr lang="en-US" sz="1800" b="0" dirty="0" smtClean="0"/>
          </a:p>
          <a:p>
            <a:pPr>
              <a:buNone/>
            </a:pPr>
            <a:r>
              <a:rPr lang="en-US" sz="1800" b="0" dirty="0" smtClean="0"/>
              <a:t>.</a:t>
            </a:r>
            <a:r>
              <a:rPr lang="en-US" sz="1800" b="0" dirty="0" err="1" smtClean="0"/>
              <a:t>runtag.assetset</a:t>
            </a:r>
            <a:endParaRPr lang="en-US" sz="1800" b="0" dirty="0" smtClean="0"/>
          </a:p>
          <a:p>
            <a:pPr>
              <a:buNone/>
            </a:pPr>
            <a:r>
              <a:rPr lang="en-US" sz="1800" b="0" dirty="0" smtClean="0"/>
              <a:t>.</a:t>
            </a:r>
            <a:r>
              <a:rPr lang="en-US" sz="1800" b="0" dirty="0" err="1" smtClean="0"/>
              <a:t>runtag.commercecontext</a:t>
            </a:r>
            <a:endParaRPr lang="en-US" sz="1800" b="0" dirty="0" smtClean="0"/>
          </a:p>
          <a:p>
            <a:pPr>
              <a:buNone/>
            </a:pPr>
            <a:r>
              <a:rPr lang="en-US" sz="1800" b="0" dirty="0" smtClean="0"/>
              <a:t>.</a:t>
            </a:r>
            <a:r>
              <a:rPr lang="en-US" sz="1800" b="0" dirty="0" err="1" smtClean="0"/>
              <a:t>runtag.listobject</a:t>
            </a:r>
            <a:endParaRPr lang="en-US" sz="1800" b="0" dirty="0" smtClean="0"/>
          </a:p>
          <a:p>
            <a:pPr>
              <a:buNone/>
            </a:pPr>
            <a:r>
              <a:rPr lang="en-US" sz="1800" b="0" dirty="0" smtClean="0"/>
              <a:t>.</a:t>
            </a:r>
            <a:r>
              <a:rPr lang="en-US" sz="1800" b="0" dirty="0" err="1" smtClean="0"/>
              <a:t>runtag.mail</a:t>
            </a:r>
            <a:endParaRPr lang="en-US" sz="1800" b="0" dirty="0" smtClean="0"/>
          </a:p>
          <a:p>
            <a:pPr>
              <a:buNone/>
            </a:pPr>
            <a:r>
              <a:rPr lang="en-US" sz="1800" b="0" dirty="0" smtClean="0"/>
              <a:t>.</a:t>
            </a:r>
            <a:r>
              <a:rPr lang="en-US" sz="1800" b="0" dirty="0" err="1" smtClean="0"/>
              <a:t>runtag.render</a:t>
            </a:r>
            <a:endParaRPr lang="en-US" sz="1800" b="0" dirty="0" smtClean="0"/>
          </a:p>
          <a:p>
            <a:pPr>
              <a:buNone/>
            </a:pPr>
            <a:r>
              <a:rPr lang="en-US" sz="1800" b="0" dirty="0" smtClean="0"/>
              <a:t>.</a:t>
            </a:r>
            <a:r>
              <a:rPr lang="en-US" sz="1800" b="0" dirty="0" err="1" smtClean="0"/>
              <a:t>runtag.siteplan</a:t>
            </a:r>
            <a:endParaRPr lang="en-US" sz="1800" b="0" dirty="0" smtClean="0"/>
          </a:p>
          <a:p>
            <a:pPr>
              <a:buNone/>
            </a:pPr>
            <a:r>
              <a:rPr lang="en-US" sz="1800" b="0" dirty="0" smtClean="0"/>
              <a:t>.</a:t>
            </a:r>
            <a:r>
              <a:rPr lang="en-US" sz="1800" b="0" dirty="0" err="1" smtClean="0"/>
              <a:t>runtag.user</a:t>
            </a:r>
            <a:endParaRPr lang="en-US" sz="1800" b="0" dirty="0" smtClean="0"/>
          </a:p>
          <a:p>
            <a:pPr>
              <a:buNone/>
            </a:pPr>
            <a:r>
              <a:rPr lang="en-US" sz="1800" b="0" dirty="0" smtClean="0"/>
              <a:t>.</a:t>
            </a:r>
            <a:r>
              <a:rPr lang="en-US" sz="1800" b="0" dirty="0" err="1" smtClean="0"/>
              <a:t>runtag.vdm</a:t>
            </a:r>
            <a:endParaRPr lang="en-US" sz="1800" b="0" dirty="0" smtClean="0"/>
          </a:p>
          <a:p>
            <a:pPr>
              <a:buNone/>
            </a:pPr>
            <a:r>
              <a:rPr lang="en-US" sz="1800" b="0" dirty="0" smtClean="0"/>
              <a:t>.</a:t>
            </a:r>
            <a:r>
              <a:rPr lang="en-US" sz="1800" b="0" dirty="0" err="1" smtClean="0"/>
              <a:t>runtag.vdm.GetAlias</a:t>
            </a:r>
            <a:endParaRPr lang="en-US" sz="1800" b="0" dirty="0" smtClean="0"/>
          </a:p>
          <a:p>
            <a:pPr>
              <a:buNone/>
            </a:pPr>
            <a:r>
              <a:rPr lang="en-US" sz="1800" b="0" dirty="0" smtClean="0"/>
              <a:t>.</a:t>
            </a:r>
            <a:r>
              <a:rPr lang="en-US" sz="1800" b="0" dirty="0" err="1" smtClean="0"/>
              <a:t>runtag.vdm.</a:t>
            </a:r>
            <a:r>
              <a:rPr lang="en-US" sz="1800" b="0" dirty="0" err="1" smtClean="0">
                <a:solidFill>
                  <a:srgbClr val="C00000"/>
                </a:solidFill>
              </a:rPr>
              <a:t>SetAliasWithoutReset</a:t>
            </a:r>
            <a:endParaRPr lang="en-US" sz="1800" b="0" dirty="0" smtClean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sz="1800" b="0" dirty="0" smtClean="0"/>
              <a:t>.</a:t>
            </a:r>
            <a:r>
              <a:rPr lang="en-US" sz="1800" b="0" dirty="0" err="1" smtClean="0"/>
              <a:t>runtag.xlat</a:t>
            </a:r>
            <a:endParaRPr lang="en-US" sz="1800" b="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524000"/>
            <a:ext cx="3724901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Render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1800" b="0" dirty="0" err="1" smtClean="0"/>
              <a:t>CallElement</a:t>
            </a:r>
            <a:endParaRPr lang="en-US" sz="1800" b="0" dirty="0" smtClean="0"/>
          </a:p>
          <a:p>
            <a:pPr>
              <a:buNone/>
            </a:pPr>
            <a:r>
              <a:rPr lang="en-US" sz="1800" b="0" dirty="0" err="1" smtClean="0"/>
              <a:t>CallTemplate</a:t>
            </a:r>
            <a:endParaRPr lang="en-US" sz="1800" b="0" dirty="0" smtClean="0"/>
          </a:p>
          <a:p>
            <a:pPr>
              <a:buNone/>
            </a:pPr>
            <a:r>
              <a:rPr lang="en-US" sz="1800" b="0" dirty="0" err="1" smtClean="0"/>
              <a:t>CallTemplate$Style</a:t>
            </a:r>
            <a:endParaRPr lang="en-US" sz="1800" b="0" dirty="0" smtClean="0"/>
          </a:p>
          <a:p>
            <a:pPr>
              <a:buNone/>
            </a:pPr>
            <a:r>
              <a:rPr lang="en-US" sz="1800" b="0" dirty="0" err="1" smtClean="0"/>
              <a:t>CallTemplate$Type</a:t>
            </a:r>
            <a:endParaRPr lang="en-US" sz="1800" b="0" dirty="0" smtClean="0"/>
          </a:p>
          <a:p>
            <a:pPr>
              <a:buNone/>
            </a:pPr>
            <a:endParaRPr lang="en-US" sz="1800" b="0" dirty="0" smtClean="0"/>
          </a:p>
          <a:p>
            <a:pPr>
              <a:buNone/>
            </a:pPr>
            <a:r>
              <a:rPr lang="en-US" sz="1800" b="0" dirty="0" err="1" smtClean="0"/>
              <a:t>GetBlobUrl</a:t>
            </a:r>
            <a:endParaRPr lang="en-US" sz="1800" b="0" dirty="0" smtClean="0"/>
          </a:p>
          <a:p>
            <a:pPr>
              <a:buNone/>
            </a:pPr>
            <a:r>
              <a:rPr lang="en-US" sz="1800" b="0" dirty="0" err="1" smtClean="0"/>
              <a:t>GetPageUrl</a:t>
            </a:r>
            <a:endParaRPr lang="en-US" sz="1800" b="0" dirty="0" smtClean="0"/>
          </a:p>
          <a:p>
            <a:pPr>
              <a:buNone/>
            </a:pPr>
            <a:r>
              <a:rPr lang="en-US" sz="1800" b="0" dirty="0" err="1" smtClean="0"/>
              <a:t>GetTemplateUrl</a:t>
            </a:r>
            <a:endParaRPr lang="en-US" sz="1800" b="0" dirty="0" smtClean="0"/>
          </a:p>
          <a:p>
            <a:pPr>
              <a:buNone/>
            </a:pPr>
            <a:endParaRPr lang="en-US" sz="1800" b="0" dirty="0" smtClean="0"/>
          </a:p>
          <a:p>
            <a:pPr>
              <a:buNone/>
            </a:pPr>
            <a:r>
              <a:rPr lang="en-US" sz="1800" b="0" dirty="0" err="1" smtClean="0"/>
              <a:t>LogDep</a:t>
            </a:r>
            <a:endParaRPr lang="en-US" sz="1800" b="0" dirty="0" smtClean="0"/>
          </a:p>
          <a:p>
            <a:pPr>
              <a:buNone/>
            </a:pPr>
            <a:r>
              <a:rPr lang="en-US" sz="1800" b="0" dirty="0" err="1" smtClean="0"/>
              <a:t>LogDep$DependencyType</a:t>
            </a:r>
            <a:endParaRPr lang="en-US" sz="1800" b="0" dirty="0" smtClean="0"/>
          </a:p>
          <a:p>
            <a:pPr>
              <a:buNone/>
            </a:pPr>
            <a:r>
              <a:rPr lang="en-US" sz="1800" b="0" dirty="0" smtClean="0"/>
              <a:t>Unknowndeps</a:t>
            </a:r>
            <a:endParaRPr lang="en-US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676400"/>
            <a:ext cx="4495800" cy="338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CallTemplate</a:t>
            </a:r>
            <a:r>
              <a:rPr lang="en-US" dirty="0" smtClean="0"/>
              <a:t>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Configuration:</a:t>
            </a:r>
          </a:p>
          <a:p>
            <a:pPr>
              <a:buNone/>
            </a:pPr>
            <a:r>
              <a:rPr lang="en-US" sz="1800" b="0" dirty="0" err="1" smtClean="0"/>
              <a:t>com.fatwire.gst.foundation.facade.runtag.render.CallTemplate</a:t>
            </a:r>
            <a:endParaRPr lang="en-US" sz="1800" b="0" dirty="0" smtClean="0"/>
          </a:p>
          <a:p>
            <a:pPr>
              <a:buNone/>
            </a:pPr>
            <a:r>
              <a:rPr lang="en-US" sz="1800" b="0" dirty="0" smtClean="0"/>
              <a:t>.style</a:t>
            </a:r>
          </a:p>
          <a:p>
            <a:pPr>
              <a:buNone/>
            </a:pPr>
            <a:r>
              <a:rPr lang="en-US" sz="1800" b="0" i="1" dirty="0" smtClean="0"/>
              <a:t>.override</a:t>
            </a:r>
          </a:p>
          <a:p>
            <a:pPr>
              <a:buNone/>
            </a:pPr>
            <a:r>
              <a:rPr lang="en-US" sz="1800" b="0" i="1" dirty="0" smtClean="0"/>
              <a:t>.</a:t>
            </a:r>
            <a:r>
              <a:rPr lang="en-US" sz="1800" b="0" i="1" dirty="0" err="1" smtClean="0"/>
              <a:t>config_FixPageCriteria</a:t>
            </a:r>
            <a:endParaRPr lang="en-US" sz="1800" b="0" i="1" dirty="0" smtClean="0"/>
          </a:p>
          <a:p>
            <a:pPr>
              <a:buNone/>
            </a:pPr>
            <a:endParaRPr lang="en-US" sz="1800" b="0" i="1" dirty="0" smtClean="0"/>
          </a:p>
          <a:p>
            <a:pPr>
              <a:buNone/>
            </a:pPr>
            <a:r>
              <a:rPr lang="en-US" sz="1800" i="1" dirty="0" err="1" smtClean="0"/>
              <a:t>ProposeStyle</a:t>
            </a:r>
            <a:r>
              <a:rPr lang="en-US" sz="1800" i="1" dirty="0" smtClean="0"/>
              <a:t> (is currently caching, is target caching, is cid different)</a:t>
            </a:r>
          </a:p>
          <a:p>
            <a:pPr>
              <a:buNone/>
            </a:pPr>
            <a:r>
              <a:rPr lang="en-US" sz="1800" i="1" dirty="0" smtClean="0"/>
              <a:t>Check  and </a:t>
            </a:r>
            <a:r>
              <a:rPr lang="en-US" sz="1800" i="1" dirty="0" err="1" smtClean="0"/>
              <a:t>fixPageCriteria</a:t>
            </a:r>
            <a:endParaRPr lang="en-US" sz="1800" i="1" dirty="0" smtClean="0"/>
          </a:p>
          <a:p>
            <a:pPr>
              <a:buNone/>
            </a:pPr>
            <a:endParaRPr lang="en-US" sz="1800" b="0" i="1" dirty="0" smtClean="0"/>
          </a:p>
          <a:p>
            <a:pPr>
              <a:buNone/>
            </a:pPr>
            <a:r>
              <a:rPr lang="en-US" sz="1800" i="1" dirty="0" smtClean="0"/>
              <a:t>Context=“”</a:t>
            </a:r>
          </a:p>
          <a:p>
            <a:pPr>
              <a:buNone/>
            </a:pPr>
            <a:r>
              <a:rPr lang="en-US" sz="1800" dirty="0" smtClean="0"/>
              <a:t> // consider to set site to </a:t>
            </a:r>
            <a:r>
              <a:rPr lang="en-US" sz="1800" dirty="0" err="1" smtClean="0"/>
              <a:t>ics.GetVar</a:t>
            </a:r>
            <a:r>
              <a:rPr lang="en-US" sz="1800" dirty="0" smtClean="0"/>
              <a:t>("site"); as helper</a:t>
            </a:r>
            <a:endParaRPr lang="en-US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Render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Render.ContentServer</a:t>
            </a:r>
            <a:r>
              <a:rPr lang="en-US" dirty="0" smtClean="0"/>
              <a:t> is missing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Make it simpler and less error prone</a:t>
            </a:r>
          </a:p>
          <a:p>
            <a:pPr>
              <a:buNone/>
            </a:pPr>
            <a:r>
              <a:rPr lang="en-US" dirty="0" err="1" smtClean="0"/>
              <a:t>Include.template</a:t>
            </a:r>
            <a:r>
              <a:rPr lang="en-US" dirty="0" smtClean="0"/>
              <a:t>()</a:t>
            </a:r>
          </a:p>
          <a:p>
            <a:pPr>
              <a:buNone/>
            </a:pPr>
            <a:r>
              <a:rPr lang="en-US" dirty="0" err="1" smtClean="0"/>
              <a:t>Include.element</a:t>
            </a:r>
            <a:r>
              <a:rPr lang="en-US" dirty="0" smtClean="0"/>
              <a:t>()</a:t>
            </a:r>
          </a:p>
          <a:p>
            <a:pPr>
              <a:buNone/>
            </a:pPr>
            <a:r>
              <a:rPr lang="en-US" dirty="0" err="1" smtClean="0"/>
              <a:t>Include.page</a:t>
            </a:r>
            <a:r>
              <a:rPr lang="en-US" dirty="0" smtClean="0"/>
              <a:t>()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&lt;</a:t>
            </a:r>
            <a:r>
              <a:rPr lang="en-US" dirty="0" err="1" smtClean="0"/>
              <a:t>gsf:include</a:t>
            </a:r>
            <a:r>
              <a:rPr lang="en-US" dirty="0" smtClean="0"/>
              <a:t>/&gt;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com.fatwire.gst.foundation.facade.assetapi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9144000" cy="4724400"/>
          </a:xfrm>
        </p:spPr>
        <p:txBody>
          <a:bodyPr/>
          <a:lstStyle/>
          <a:p>
            <a:pPr>
              <a:buNone/>
            </a:pPr>
            <a:r>
              <a:rPr lang="en-US" sz="1800" b="0" dirty="0" err="1" smtClean="0"/>
              <a:t>AssetDataUtils</a:t>
            </a:r>
            <a:endParaRPr lang="en-US" sz="1800" b="0" dirty="0" smtClean="0"/>
          </a:p>
          <a:p>
            <a:pPr>
              <a:buNone/>
            </a:pP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public static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AssetData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getAssetData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AssetId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id, String... attributes) {</a:t>
            </a:r>
          </a:p>
          <a:p>
            <a:pPr>
              <a:buNone/>
            </a:pP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AssetDataManager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mgr = (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AssetDataManager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600" b="0" i="1" dirty="0" err="1" smtClean="0">
                <a:latin typeface="Courier New" pitchFamily="49" charset="0"/>
                <a:cs typeface="Courier New" pitchFamily="49" charset="0"/>
              </a:rPr>
              <a:t>getSession</a:t>
            </a:r>
            <a:r>
              <a:rPr lang="en-US" sz="1600" b="0" i="1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sz="1600" b="0" i="1" dirty="0" err="1" smtClean="0">
                <a:latin typeface="Courier New" pitchFamily="49" charset="0"/>
                <a:cs typeface="Courier New" pitchFamily="49" charset="0"/>
              </a:rPr>
              <a:t>getManager</a:t>
            </a:r>
            <a:r>
              <a:rPr lang="en-US" sz="1600" b="0" i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0" i="1" dirty="0" err="1" smtClean="0">
                <a:latin typeface="Courier New" pitchFamily="49" charset="0"/>
                <a:cs typeface="Courier New" pitchFamily="49" charset="0"/>
              </a:rPr>
              <a:t>AssetDataManager.class.getName</a:t>
            </a:r>
            <a:r>
              <a:rPr lang="en-US" sz="1600" b="0" i="1" dirty="0" smtClean="0"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>
              <a:buNone/>
            </a:pP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       try {</a:t>
            </a:r>
          </a:p>
          <a:p>
            <a:pPr>
              <a:buNone/>
            </a:pP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mgr.readAttributes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(id,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Arrays.</a:t>
            </a:r>
            <a:r>
              <a:rPr lang="en-US" sz="1600" b="0" i="1" dirty="0" err="1" smtClean="0">
                <a:latin typeface="Courier New" pitchFamily="49" charset="0"/>
                <a:cs typeface="Courier New" pitchFamily="49" charset="0"/>
              </a:rPr>
              <a:t>asList</a:t>
            </a:r>
            <a:r>
              <a:rPr lang="en-US" sz="1600" b="0" i="1" dirty="0" smtClean="0">
                <a:latin typeface="Courier New" pitchFamily="49" charset="0"/>
                <a:cs typeface="Courier New" pitchFamily="49" charset="0"/>
              </a:rPr>
              <a:t>(attributes));</a:t>
            </a:r>
          </a:p>
          <a:p>
            <a:pPr>
              <a:buNone/>
            </a:pP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       } catch (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AssetAccessException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e) {</a:t>
            </a:r>
          </a:p>
          <a:p>
            <a:pPr>
              <a:buNone/>
            </a:pP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           throw new </a:t>
            </a:r>
            <a:r>
              <a:rPr lang="en-US" sz="1600" b="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CSRuntimeException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("Failed to read attribute data: "+e,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ftErrors.</a:t>
            </a:r>
            <a:r>
              <a:rPr lang="en-US" sz="1600" b="0" i="1" dirty="0" err="1" smtClean="0">
                <a:latin typeface="Courier New" pitchFamily="49" charset="0"/>
                <a:cs typeface="Courier New" pitchFamily="49" charset="0"/>
              </a:rPr>
              <a:t>exceptionerr</a:t>
            </a:r>
            <a:r>
              <a:rPr lang="en-US" sz="1600" b="0" i="1" dirty="0" smtClean="0">
                <a:latin typeface="Courier New" pitchFamily="49" charset="0"/>
                <a:cs typeface="Courier New" pitchFamily="49" charset="0"/>
              </a:rPr>
              <a:t>, e);</a:t>
            </a:r>
          </a:p>
          <a:p>
            <a:pPr>
              <a:buNone/>
            </a:pP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>
              <a:buNone/>
            </a:pP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sz="1800" b="0" dirty="0" err="1" smtClean="0">
                <a:latin typeface="+mn-lt"/>
              </a:rPr>
              <a:t>AssetIdIList</a:t>
            </a:r>
            <a:endParaRPr lang="en-US" sz="1800" b="0" dirty="0" smtClean="0">
              <a:latin typeface="+mn-lt"/>
            </a:endParaRPr>
          </a:p>
          <a:p>
            <a:pPr>
              <a:buNone/>
            </a:pPr>
            <a:r>
              <a:rPr lang="en-US" sz="1800" b="0" dirty="0" err="1" smtClean="0">
                <a:latin typeface="+mn-lt"/>
              </a:rPr>
              <a:t>AssetIdUtils</a:t>
            </a:r>
            <a:endParaRPr lang="en-US" sz="1800" b="0" dirty="0" smtClean="0">
              <a:latin typeface="+mn-lt"/>
            </a:endParaRPr>
          </a:p>
          <a:p>
            <a:pPr>
              <a:buNone/>
            </a:pPr>
            <a:r>
              <a:rPr lang="en-US" sz="1800" b="0" dirty="0" err="1" smtClean="0">
                <a:latin typeface="+mn-lt"/>
                <a:cs typeface="Courier New" pitchFamily="49" charset="0"/>
              </a:rPr>
              <a:t>RuntimeAssetAccessException</a:t>
            </a:r>
            <a:endParaRPr lang="en-US" sz="1800" b="0" dirty="0" smtClean="0">
              <a:latin typeface="+mn-lt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AttributeDataUtils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9144000" cy="4419600"/>
          </a:xfrm>
        </p:spPr>
        <p:txBody>
          <a:bodyPr/>
          <a:lstStyle/>
          <a:p>
            <a:pPr>
              <a:buNone/>
            </a:pPr>
            <a:endParaRPr lang="en-US" sz="1800" b="0" dirty="0" smtClean="0"/>
          </a:p>
          <a:p>
            <a:pPr>
              <a:buNone/>
            </a:pP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static public List&lt;?&gt;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asList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AttributeData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buNone/>
            </a:pP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       Object o =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== null ? null :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attr.getData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       if (o == null)</a:t>
            </a:r>
          </a:p>
          <a:p>
            <a:pPr>
              <a:buNone/>
            </a:pP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           return null;</a:t>
            </a:r>
          </a:p>
          <a:p>
            <a:pPr>
              <a:buNone/>
            </a:pP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       if (</a:t>
            </a:r>
            <a:r>
              <a:rPr lang="en-US" sz="1600" b="0" i="1" dirty="0" err="1" smtClean="0">
                <a:latin typeface="Courier New" pitchFamily="49" charset="0"/>
                <a:cs typeface="Courier New" pitchFamily="49" charset="0"/>
              </a:rPr>
              <a:t>isSingleValued</a:t>
            </a:r>
            <a:r>
              <a:rPr lang="en-US" sz="1600" b="0" i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0" i="1" dirty="0" err="1" smtClean="0">
                <a:latin typeface="Courier New" pitchFamily="49" charset="0"/>
                <a:cs typeface="Courier New" pitchFamily="49" charset="0"/>
              </a:rPr>
              <a:t>attr</a:t>
            </a:r>
            <a:r>
              <a:rPr lang="en-US" sz="1600" b="0" i="1" dirty="0" smtClean="0">
                <a:latin typeface="Courier New" pitchFamily="49" charset="0"/>
                <a:cs typeface="Courier New" pitchFamily="49" charset="0"/>
              </a:rPr>
              <a:t>)) {</a:t>
            </a:r>
          </a:p>
          <a:p>
            <a:pPr>
              <a:buNone/>
            </a:pP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           throw new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RuntimeException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("not a multi valued attribute");</a:t>
            </a:r>
          </a:p>
          <a:p>
            <a:pPr>
              <a:buNone/>
            </a:pP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>
              <a:buNone/>
            </a:pP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attr.getDataAsList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endParaRPr lang="en-US" sz="1600" b="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public static String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getWithFallback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AssetData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assetData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, String...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orderedAttributeNames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600" b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AssetAccessTemplate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Modelled</a:t>
            </a:r>
            <a:r>
              <a:rPr lang="en-US" dirty="0" smtClean="0"/>
              <a:t> after Spring Templates (</a:t>
            </a:r>
            <a:r>
              <a:rPr lang="en-US" dirty="0" err="1" smtClean="0"/>
              <a:t>jdbc</a:t>
            </a:r>
            <a:r>
              <a:rPr lang="en-US" dirty="0" smtClean="0"/>
              <a:t>/</a:t>
            </a:r>
            <a:r>
              <a:rPr lang="en-US" dirty="0" err="1" smtClean="0"/>
              <a:t>ldap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AssetAccessTemplate</a:t>
            </a:r>
            <a:endParaRPr lang="en-US" b="0" dirty="0" smtClean="0"/>
          </a:p>
          <a:p>
            <a:pPr>
              <a:buNone/>
            </a:pP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AssetClosure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AssetMapper</a:t>
            </a:r>
            <a:endParaRPr lang="en-US" b="0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5365" y="3505200"/>
            <a:ext cx="405336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n-lt"/>
                <a:cs typeface="Courier New" pitchFamily="49" charset="0"/>
              </a:rPr>
              <a:t>AssetClosure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9144000" cy="4419600"/>
          </a:xfrm>
        </p:spPr>
        <p:txBody>
          <a:bodyPr/>
          <a:lstStyle/>
          <a:p>
            <a:pPr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Do something with a list</a:t>
            </a:r>
          </a:p>
          <a:p>
            <a:pPr>
              <a:buNone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public void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readAssets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(final Query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query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final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AssetClosure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closure) {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      final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AssetDataManager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m =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getAssetDataManager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      try {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          for 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AssetData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asset :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m.read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(query)) {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closure.work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(asset);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          }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      } catch (final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AssetAccessException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e) {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          throw new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RuntimeAssetAccessException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(e);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   }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AssetClosure</a:t>
            </a:r>
            <a:r>
              <a:rPr lang="en-US" dirty="0" smtClean="0"/>
              <a:t>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z="1800" b="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800" b="0" dirty="0" smtClean="0">
                <a:latin typeface="Courier New" pitchFamily="49" charset="0"/>
                <a:cs typeface="Courier New" pitchFamily="49" charset="0"/>
              </a:rPr>
              <a:t>Query q =…;</a:t>
            </a:r>
          </a:p>
          <a:p>
            <a:pPr>
              <a:buNone/>
            </a:pPr>
            <a:r>
              <a:rPr lang="en-US" sz="1800" b="0" dirty="0" err="1" smtClean="0">
                <a:latin typeface="Courier New" pitchFamily="49" charset="0"/>
                <a:cs typeface="Courier New" pitchFamily="49" charset="0"/>
              </a:rPr>
              <a:t>AssetAccessTemplate</a:t>
            </a:r>
            <a:r>
              <a:rPr lang="en-US" sz="1800" b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0" dirty="0" err="1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sz="1800" b="0" dirty="0" smtClean="0">
                <a:latin typeface="Courier New" pitchFamily="49" charset="0"/>
                <a:cs typeface="Courier New" pitchFamily="49" charset="0"/>
              </a:rPr>
              <a:t>=…;</a:t>
            </a:r>
          </a:p>
          <a:p>
            <a:pPr>
              <a:buNone/>
            </a:pPr>
            <a:r>
              <a:rPr lang="en-US" sz="1800" b="0" dirty="0" err="1" smtClean="0">
                <a:latin typeface="Courier New" pitchFamily="49" charset="0"/>
                <a:cs typeface="Courier New" pitchFamily="49" charset="0"/>
              </a:rPr>
              <a:t>AssetClosure</a:t>
            </a:r>
            <a:r>
              <a:rPr lang="en-US" sz="1800" b="0" dirty="0" smtClean="0">
                <a:latin typeface="Courier New" pitchFamily="49" charset="0"/>
                <a:cs typeface="Courier New" pitchFamily="49" charset="0"/>
              </a:rPr>
              <a:t> closure = new </a:t>
            </a:r>
            <a:r>
              <a:rPr lang="en-US" sz="1800" b="0" dirty="0" err="1" smtClean="0">
                <a:latin typeface="Courier New" pitchFamily="49" charset="0"/>
                <a:cs typeface="Courier New" pitchFamily="49" charset="0"/>
              </a:rPr>
              <a:t>AssetClosure</a:t>
            </a:r>
            <a:r>
              <a:rPr lang="en-US" sz="1800" b="0" dirty="0" smtClean="0">
                <a:latin typeface="Courier New" pitchFamily="49" charset="0"/>
                <a:cs typeface="Courier New" pitchFamily="49" charset="0"/>
              </a:rPr>
              <a:t>(){</a:t>
            </a:r>
          </a:p>
          <a:p>
            <a:pPr>
              <a:buNone/>
            </a:pPr>
            <a:r>
              <a:rPr lang="en-US" sz="1800" b="0" dirty="0" smtClean="0">
                <a:latin typeface="Courier New" pitchFamily="49" charset="0"/>
                <a:cs typeface="Courier New" pitchFamily="49" charset="0"/>
              </a:rPr>
              <a:t>  public void (</a:t>
            </a:r>
            <a:r>
              <a:rPr lang="en-US" sz="1800" b="0" dirty="0" err="1" smtClean="0">
                <a:latin typeface="Courier New" pitchFamily="49" charset="0"/>
                <a:cs typeface="Courier New" pitchFamily="49" charset="0"/>
              </a:rPr>
              <a:t>AssetData</a:t>
            </a:r>
            <a:r>
              <a:rPr lang="en-US" sz="1800" b="0" dirty="0" smtClean="0">
                <a:latin typeface="Courier New" pitchFamily="49" charset="0"/>
                <a:cs typeface="Courier New" pitchFamily="49" charset="0"/>
              </a:rPr>
              <a:t> asset){</a:t>
            </a:r>
          </a:p>
          <a:p>
            <a:pPr>
              <a:buNone/>
            </a:pPr>
            <a:r>
              <a:rPr lang="en-US" sz="1800" b="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0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800" b="0" dirty="0" smtClean="0">
                <a:latin typeface="Courier New" pitchFamily="49" charset="0"/>
                <a:cs typeface="Courier New" pitchFamily="49" charset="0"/>
              </a:rPr>
              <a:t>(asset);</a:t>
            </a:r>
          </a:p>
          <a:p>
            <a:pPr>
              <a:buNone/>
            </a:pPr>
            <a:r>
              <a:rPr lang="en-US" sz="1800" b="0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sz="1800" b="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endParaRPr lang="en-US" sz="1800" b="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800" b="0" dirty="0" err="1" smtClean="0">
                <a:latin typeface="Courier New" pitchFamily="49" charset="0"/>
                <a:cs typeface="Courier New" pitchFamily="49" charset="0"/>
              </a:rPr>
              <a:t>aat.readAssets</a:t>
            </a:r>
            <a:r>
              <a:rPr lang="en-US" sz="1800" b="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0" dirty="0" err="1" smtClean="0">
                <a:latin typeface="Courier New" pitchFamily="49" charset="0"/>
                <a:cs typeface="Courier New" pitchFamily="49" charset="0"/>
              </a:rPr>
              <a:t>q,closure</a:t>
            </a:r>
            <a:r>
              <a:rPr lang="en-US" sz="1800" b="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AssetMapper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How to get from </a:t>
            </a:r>
            <a:r>
              <a:rPr lang="en-US" dirty="0" err="1" smtClean="0"/>
              <a:t>AssetData</a:t>
            </a:r>
            <a:r>
              <a:rPr lang="en-US" dirty="0" smtClean="0"/>
              <a:t> to a bean?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public interface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AssetMapper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&lt;T&gt; {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T map(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AssetData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assetData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endParaRPr lang="en-US" sz="1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Input for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AssetAccessTemplate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Sample in </a:t>
            </a:r>
            <a:r>
              <a:rPr lang="en-US" dirty="0" err="1" smtClean="0"/>
              <a:t>TableTaggingServiceImpl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gsf://architecture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066800" y="1524000"/>
            <a:ext cx="4495800" cy="4648200"/>
            <a:chOff x="1828800" y="1600200"/>
            <a:chExt cx="4495800" cy="46482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1828800" y="1600200"/>
              <a:ext cx="4495800" cy="4648200"/>
            </a:xfrm>
            <a:prstGeom prst="rect">
              <a:avLst/>
            </a:prstGeom>
            <a:solidFill>
              <a:srgbClr val="92D050">
                <a:alpha val="37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2286000" y="1752600"/>
              <a:ext cx="1524000" cy="4572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rPr>
                <a:t>Filter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2286000" y="2362200"/>
              <a:ext cx="1600200" cy="5334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rPr>
                <a:t>Satellite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2286000" y="3048000"/>
              <a:ext cx="2286000" cy="5334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rPr>
                <a:t>ContentServer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286000" y="3810000"/>
              <a:ext cx="2133600" cy="4572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rPr>
                <a:t>XML element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2971800" y="4343400"/>
              <a:ext cx="1676400" cy="5334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rPr>
                <a:t>Controller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3505200" y="4953000"/>
              <a:ext cx="2362200" cy="45720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rPr>
                <a:t>ActionLocator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3657600" y="2514600"/>
              <a:ext cx="2057400" cy="457200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rPr>
                <a:t>disassembler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048000" y="5562600"/>
              <a:ext cx="1828800" cy="45720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ＭＳ Ｐゴシック" pitchFamily="-112" charset="-128"/>
                  <a:cs typeface="ＭＳ Ｐゴシック" pitchFamily="-112" charset="-128"/>
                </a:rPr>
                <a:t>Action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6" name="Rounded Rectangle 15"/>
          <p:cNvSpPr/>
          <p:nvPr/>
        </p:nvSpPr>
        <p:spPr bwMode="auto">
          <a:xfrm>
            <a:off x="1524000" y="6019800"/>
            <a:ext cx="2514600" cy="457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Template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AssetMapper</a:t>
            </a:r>
            <a:r>
              <a:rPr lang="en-US" dirty="0" smtClean="0"/>
              <a:t> (old 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9144000" cy="4419600"/>
          </a:xfrm>
        </p:spPr>
        <p:txBody>
          <a:bodyPr/>
          <a:lstStyle/>
          <a:p>
            <a:pPr>
              <a:buNone/>
            </a:pPr>
            <a:r>
              <a:rPr lang="en-US" sz="1400" b="0" dirty="0" smtClean="0">
                <a:latin typeface="Courier New" pitchFamily="49" charset="0"/>
                <a:cs typeface="Courier New" pitchFamily="49" charset="0"/>
              </a:rPr>
              <a:t>private </a:t>
            </a:r>
            <a:r>
              <a:rPr lang="en-US" sz="1400" b="0" dirty="0" err="1" smtClean="0">
                <a:latin typeface="Courier New" pitchFamily="49" charset="0"/>
                <a:cs typeface="Courier New" pitchFamily="49" charset="0"/>
              </a:rPr>
              <a:t>TaggedAsset</a:t>
            </a:r>
            <a:r>
              <a:rPr lang="en-US" sz="1400" b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0" dirty="0" err="1" smtClean="0">
                <a:latin typeface="Courier New" pitchFamily="49" charset="0"/>
                <a:cs typeface="Courier New" pitchFamily="49" charset="0"/>
              </a:rPr>
              <a:t>loadTaggedAsset</a:t>
            </a:r>
            <a:r>
              <a:rPr lang="en-US" sz="1400" b="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err="1" smtClean="0">
                <a:latin typeface="Courier New" pitchFamily="49" charset="0"/>
                <a:cs typeface="Courier New" pitchFamily="49" charset="0"/>
              </a:rPr>
              <a:t>AssetId</a:t>
            </a:r>
            <a:r>
              <a:rPr lang="en-US" sz="1400" b="0" dirty="0" smtClean="0">
                <a:latin typeface="Courier New" pitchFamily="49" charset="0"/>
                <a:cs typeface="Courier New" pitchFamily="49" charset="0"/>
              </a:rPr>
              <a:t> id) {</a:t>
            </a:r>
          </a:p>
          <a:p>
            <a:pPr>
              <a:buNone/>
            </a:pPr>
            <a:r>
              <a:rPr lang="en-US" sz="1400" b="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0" dirty="0" err="1" smtClean="0">
                <a:latin typeface="Courier New" pitchFamily="49" charset="0"/>
                <a:cs typeface="Courier New" pitchFamily="49" charset="0"/>
              </a:rPr>
              <a:t>AssetData</a:t>
            </a:r>
            <a:r>
              <a:rPr lang="en-US" sz="1400" b="0" dirty="0" smtClean="0">
                <a:latin typeface="Courier New" pitchFamily="49" charset="0"/>
                <a:cs typeface="Courier New" pitchFamily="49" charset="0"/>
              </a:rPr>
              <a:t> data = </a:t>
            </a:r>
            <a:r>
              <a:rPr lang="en-US" sz="1400" b="0" dirty="0" err="1" smtClean="0">
                <a:latin typeface="Courier New" pitchFamily="49" charset="0"/>
                <a:cs typeface="Courier New" pitchFamily="49" charset="0"/>
              </a:rPr>
              <a:t>AssetDataUtils.</a:t>
            </a:r>
            <a:r>
              <a:rPr lang="en-US" sz="1400" b="0" i="1" dirty="0" err="1" smtClean="0">
                <a:latin typeface="Courier New" pitchFamily="49" charset="0"/>
                <a:cs typeface="Courier New" pitchFamily="49" charset="0"/>
              </a:rPr>
              <a:t>getAssetData</a:t>
            </a:r>
            <a:r>
              <a:rPr lang="en-US" sz="1400" b="0" i="1" dirty="0" smtClean="0">
                <a:latin typeface="Courier New" pitchFamily="49" charset="0"/>
                <a:cs typeface="Courier New" pitchFamily="49" charset="0"/>
              </a:rPr>
              <a:t>(id, "</a:t>
            </a:r>
            <a:r>
              <a:rPr lang="en-US" sz="1400" b="0" i="1" dirty="0" err="1" smtClean="0">
                <a:latin typeface="Courier New" pitchFamily="49" charset="0"/>
                <a:cs typeface="Courier New" pitchFamily="49" charset="0"/>
              </a:rPr>
              <a:t>startdate</a:t>
            </a:r>
            <a:r>
              <a:rPr lang="en-US" sz="1400" b="0" i="1" dirty="0" smtClean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400" b="0" i="1" dirty="0" err="1" smtClean="0">
                <a:latin typeface="Courier New" pitchFamily="49" charset="0"/>
                <a:cs typeface="Courier New" pitchFamily="49" charset="0"/>
              </a:rPr>
              <a:t>enddate</a:t>
            </a:r>
            <a:r>
              <a:rPr lang="en-US" sz="1400" b="0" i="1" dirty="0" smtClean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400" b="0" i="1" dirty="0" err="1" smtClean="0">
                <a:latin typeface="Courier New" pitchFamily="49" charset="0"/>
                <a:cs typeface="Courier New" pitchFamily="49" charset="0"/>
              </a:rPr>
              <a:t>gsttag</a:t>
            </a:r>
            <a:r>
              <a:rPr lang="en-US" sz="1400" b="0" i="1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buNone/>
            </a:pPr>
            <a:r>
              <a:rPr lang="en-US" sz="1400" b="0" dirty="0" smtClean="0">
                <a:latin typeface="Courier New" pitchFamily="49" charset="0"/>
                <a:cs typeface="Courier New" pitchFamily="49" charset="0"/>
              </a:rPr>
              <a:t>        Date </a:t>
            </a:r>
            <a:r>
              <a:rPr lang="en-US" sz="1400" b="0" dirty="0" err="1" smtClean="0">
                <a:latin typeface="Courier New" pitchFamily="49" charset="0"/>
                <a:cs typeface="Courier New" pitchFamily="49" charset="0"/>
              </a:rPr>
              <a:t>startDate</a:t>
            </a:r>
            <a:r>
              <a:rPr lang="en-US" sz="1400" b="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0" dirty="0" err="1" smtClean="0">
                <a:latin typeface="Courier New" pitchFamily="49" charset="0"/>
                <a:cs typeface="Courier New" pitchFamily="49" charset="0"/>
              </a:rPr>
              <a:t>AttributeDataUtils.</a:t>
            </a:r>
            <a:r>
              <a:rPr lang="en-US" sz="1400" b="0" i="1" dirty="0" err="1" smtClean="0">
                <a:latin typeface="Courier New" pitchFamily="49" charset="0"/>
                <a:cs typeface="Courier New" pitchFamily="49" charset="0"/>
              </a:rPr>
              <a:t>asDate</a:t>
            </a:r>
            <a:r>
              <a:rPr lang="en-US" sz="1400" b="0" i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i="1" dirty="0" err="1" smtClean="0">
                <a:latin typeface="Courier New" pitchFamily="49" charset="0"/>
                <a:cs typeface="Courier New" pitchFamily="49" charset="0"/>
              </a:rPr>
              <a:t>data.getAttributeData</a:t>
            </a:r>
            <a:r>
              <a:rPr lang="en-US" sz="1400" b="0" i="1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400" b="0" i="1" dirty="0" err="1" smtClean="0">
                <a:latin typeface="Courier New" pitchFamily="49" charset="0"/>
                <a:cs typeface="Courier New" pitchFamily="49" charset="0"/>
              </a:rPr>
              <a:t>startdate</a:t>
            </a:r>
            <a:r>
              <a:rPr lang="en-US" sz="1400" b="0" i="1" dirty="0" smtClean="0">
                <a:latin typeface="Courier New" pitchFamily="49" charset="0"/>
                <a:cs typeface="Courier New" pitchFamily="49" charset="0"/>
              </a:rPr>
              <a:t>"));</a:t>
            </a:r>
          </a:p>
          <a:p>
            <a:pPr>
              <a:buNone/>
            </a:pPr>
            <a:r>
              <a:rPr lang="en-US" sz="1400" b="0" dirty="0" smtClean="0">
                <a:latin typeface="Courier New" pitchFamily="49" charset="0"/>
                <a:cs typeface="Courier New" pitchFamily="49" charset="0"/>
              </a:rPr>
              <a:t>        Date </a:t>
            </a:r>
            <a:r>
              <a:rPr lang="en-US" sz="1400" b="0" dirty="0" err="1" smtClean="0">
                <a:latin typeface="Courier New" pitchFamily="49" charset="0"/>
                <a:cs typeface="Courier New" pitchFamily="49" charset="0"/>
              </a:rPr>
              <a:t>endDate</a:t>
            </a:r>
            <a:r>
              <a:rPr lang="en-US" sz="1400" b="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0" dirty="0" err="1" smtClean="0">
                <a:latin typeface="Courier New" pitchFamily="49" charset="0"/>
                <a:cs typeface="Courier New" pitchFamily="49" charset="0"/>
              </a:rPr>
              <a:t>AttributeDataUtils.</a:t>
            </a:r>
            <a:r>
              <a:rPr lang="en-US" sz="1400" b="0" i="1" dirty="0" err="1" smtClean="0">
                <a:latin typeface="Courier New" pitchFamily="49" charset="0"/>
                <a:cs typeface="Courier New" pitchFamily="49" charset="0"/>
              </a:rPr>
              <a:t>asDate</a:t>
            </a:r>
            <a:r>
              <a:rPr lang="en-US" sz="1400" b="0" i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i="1" dirty="0" err="1" smtClean="0">
                <a:latin typeface="Courier New" pitchFamily="49" charset="0"/>
                <a:cs typeface="Courier New" pitchFamily="49" charset="0"/>
              </a:rPr>
              <a:t>data.getAttributeData</a:t>
            </a:r>
            <a:r>
              <a:rPr lang="en-US" sz="1400" b="0" i="1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400" b="0" i="1" dirty="0" err="1" smtClean="0">
                <a:latin typeface="Courier New" pitchFamily="49" charset="0"/>
                <a:cs typeface="Courier New" pitchFamily="49" charset="0"/>
              </a:rPr>
              <a:t>enddate</a:t>
            </a:r>
            <a:r>
              <a:rPr lang="en-US" sz="1400" b="0" i="1" dirty="0" smtClean="0">
                <a:latin typeface="Courier New" pitchFamily="49" charset="0"/>
                <a:cs typeface="Courier New" pitchFamily="49" charset="0"/>
              </a:rPr>
              <a:t>"));</a:t>
            </a:r>
          </a:p>
          <a:p>
            <a:pPr>
              <a:buNone/>
            </a:pPr>
            <a:r>
              <a:rPr lang="da-DK" sz="1400" b="0" dirty="0" smtClean="0">
                <a:latin typeface="Courier New" pitchFamily="49" charset="0"/>
                <a:cs typeface="Courier New" pitchFamily="49" charset="0"/>
              </a:rPr>
              <a:t>        TaggedAsset ret = new TaggedAsset(id, startDate, endDate);</a:t>
            </a:r>
          </a:p>
          <a:p>
            <a:pPr>
              <a:buNone/>
            </a:pPr>
            <a:r>
              <a:rPr lang="en-US" sz="1400" b="0" dirty="0" smtClean="0">
                <a:latin typeface="Courier New" pitchFamily="49" charset="0"/>
                <a:cs typeface="Courier New" pitchFamily="49" charset="0"/>
              </a:rPr>
              <a:t>        for (String tag : </a:t>
            </a:r>
            <a:r>
              <a:rPr lang="en-US" sz="1400" b="0" dirty="0" err="1" smtClean="0">
                <a:latin typeface="Courier New" pitchFamily="49" charset="0"/>
                <a:cs typeface="Courier New" pitchFamily="49" charset="0"/>
              </a:rPr>
              <a:t>AttributeDataUtils.</a:t>
            </a:r>
            <a:r>
              <a:rPr lang="en-US" sz="1400" b="0" i="1" dirty="0" err="1" smtClean="0">
                <a:latin typeface="Courier New" pitchFamily="49" charset="0"/>
                <a:cs typeface="Courier New" pitchFamily="49" charset="0"/>
              </a:rPr>
              <a:t>getAndSplitString</a:t>
            </a:r>
            <a:r>
              <a:rPr lang="en-US" sz="1400" b="0" i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i="1" dirty="0" err="1" smtClean="0">
                <a:latin typeface="Courier New" pitchFamily="49" charset="0"/>
                <a:cs typeface="Courier New" pitchFamily="49" charset="0"/>
              </a:rPr>
              <a:t>data.getAttributeData</a:t>
            </a:r>
            <a:r>
              <a:rPr lang="en-US" sz="1400" b="0" i="1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400" b="0" i="1" dirty="0" err="1" smtClean="0">
                <a:latin typeface="Courier New" pitchFamily="49" charset="0"/>
                <a:cs typeface="Courier New" pitchFamily="49" charset="0"/>
              </a:rPr>
              <a:t>gsttag</a:t>
            </a:r>
            <a:r>
              <a:rPr lang="en-US" sz="1400" b="0" i="1" dirty="0" smtClean="0">
                <a:latin typeface="Courier New" pitchFamily="49" charset="0"/>
                <a:cs typeface="Courier New" pitchFamily="49" charset="0"/>
              </a:rPr>
              <a:t>"), ",")) {</a:t>
            </a:r>
          </a:p>
          <a:p>
            <a:pPr>
              <a:buNone/>
            </a:pPr>
            <a:r>
              <a:rPr lang="en-US" sz="1400" b="0" dirty="0" smtClean="0">
                <a:latin typeface="Courier New" pitchFamily="49" charset="0"/>
                <a:cs typeface="Courier New" pitchFamily="49" charset="0"/>
              </a:rPr>
              <a:t>            Tag </a:t>
            </a:r>
            <a:r>
              <a:rPr lang="en-US" sz="1400" b="0" dirty="0" err="1" smtClean="0">
                <a:latin typeface="Courier New" pitchFamily="49" charset="0"/>
                <a:cs typeface="Courier New" pitchFamily="49" charset="0"/>
              </a:rPr>
              <a:t>oTag</a:t>
            </a:r>
            <a:r>
              <a:rPr lang="en-US" sz="1400" b="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0" i="1" dirty="0" err="1" smtClean="0">
                <a:latin typeface="Courier New" pitchFamily="49" charset="0"/>
                <a:cs typeface="Courier New" pitchFamily="49" charset="0"/>
              </a:rPr>
              <a:t>asTag</a:t>
            </a:r>
            <a:r>
              <a:rPr lang="en-US" sz="1400" b="0" i="1" dirty="0" smtClean="0">
                <a:latin typeface="Courier New" pitchFamily="49" charset="0"/>
                <a:cs typeface="Courier New" pitchFamily="49" charset="0"/>
              </a:rPr>
              <a:t>(tag);</a:t>
            </a:r>
          </a:p>
          <a:p>
            <a:pPr>
              <a:buNone/>
            </a:pPr>
            <a:r>
              <a:rPr lang="en-US" sz="1400" b="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0" dirty="0" err="1" smtClean="0">
                <a:latin typeface="Courier New" pitchFamily="49" charset="0"/>
                <a:cs typeface="Courier New" pitchFamily="49" charset="0"/>
              </a:rPr>
              <a:t>recordCacheDependency</a:t>
            </a:r>
            <a:r>
              <a:rPr lang="en-US" sz="1400" b="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err="1" smtClean="0">
                <a:latin typeface="Courier New" pitchFamily="49" charset="0"/>
                <a:cs typeface="Courier New" pitchFamily="49" charset="0"/>
              </a:rPr>
              <a:t>oTag</a:t>
            </a:r>
            <a:r>
              <a:rPr lang="en-US" sz="1400" b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400" b="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0" dirty="0" err="1" smtClean="0">
                <a:latin typeface="Courier New" pitchFamily="49" charset="0"/>
                <a:cs typeface="Courier New" pitchFamily="49" charset="0"/>
              </a:rPr>
              <a:t>ret.addTag</a:t>
            </a:r>
            <a:r>
              <a:rPr lang="en-US" sz="1400" b="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0" dirty="0" err="1" smtClean="0">
                <a:latin typeface="Courier New" pitchFamily="49" charset="0"/>
                <a:cs typeface="Courier New" pitchFamily="49" charset="0"/>
              </a:rPr>
              <a:t>oTag</a:t>
            </a:r>
            <a:r>
              <a:rPr lang="en-US" sz="1400" b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400" b="0" dirty="0" smtClean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>
              <a:buNone/>
            </a:pPr>
            <a:r>
              <a:rPr lang="en-US" sz="1400" b="0" dirty="0" smtClean="0">
                <a:latin typeface="Courier New" pitchFamily="49" charset="0"/>
                <a:cs typeface="Courier New" pitchFamily="49" charset="0"/>
              </a:rPr>
              <a:t>return ret;</a:t>
            </a:r>
          </a:p>
          <a:p>
            <a:pPr>
              <a:buNone/>
            </a:pPr>
            <a:r>
              <a:rPr lang="en-US" sz="1400" b="0" dirty="0" smtClean="0">
                <a:latin typeface="Courier New" pitchFamily="49" charset="0"/>
                <a:cs typeface="Courier New" pitchFamily="49" charset="0"/>
              </a:rPr>
              <a:t>    }</a:t>
            </a:r>
            <a:endParaRPr lang="en-US" sz="1400" b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AssetMapper</a:t>
            </a:r>
            <a:r>
              <a:rPr lang="en-US" dirty="0" smtClean="0"/>
              <a:t> (new 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9144000" cy="4419600"/>
          </a:xfrm>
        </p:spPr>
        <p:txBody>
          <a:bodyPr/>
          <a:lstStyle/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private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AssetMapper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TaggedAsset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mapper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AssetMapper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TaggedAsset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&gt;(){</a:t>
            </a:r>
          </a:p>
          <a:p>
            <a:pPr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public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TaggedAsset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map(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AssetData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data) {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Date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startDate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AttributeDataUtils.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asDate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data.getAttributeData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startdate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"));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Date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endDate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AttributeDataUtils.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asDate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data.getAttributeData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enddate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"));</a:t>
            </a:r>
          </a:p>
          <a:p>
            <a:pPr>
              <a:buNone/>
            </a:pPr>
            <a:r>
              <a:rPr lang="da-DK" sz="1400" dirty="0" smtClean="0">
                <a:latin typeface="Courier New" pitchFamily="49" charset="0"/>
                <a:cs typeface="Courier New" pitchFamily="49" charset="0"/>
              </a:rPr>
              <a:t>           TaggedAsset ret = new TaggedAsset(data.getAssetId(), startDate, endDate);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for (String tag :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AttributeDataUtils.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getAndSplitString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data.getAttributeData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gsttag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"), ",")) {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Tag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oTag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asTag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(tag);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ret.addTag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oTag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}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return ret;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AssetMapper</a:t>
            </a:r>
            <a:r>
              <a:rPr lang="en-US" dirty="0" smtClean="0"/>
              <a:t> (</a:t>
            </a:r>
            <a:r>
              <a:rPr lang="en-US" dirty="0" err="1" smtClean="0"/>
              <a:t>refactored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8458200" cy="4419600"/>
          </a:xfrm>
        </p:spPr>
        <p:txBody>
          <a:bodyPr/>
          <a:lstStyle/>
          <a:p>
            <a:pPr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Readable Code   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private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TaggedAsset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u="sng" dirty="0" err="1" smtClean="0">
                <a:latin typeface="Courier New" pitchFamily="49" charset="0"/>
                <a:cs typeface="Courier New" pitchFamily="49" charset="0"/>
              </a:rPr>
              <a:t>loadTaggedAssetNew</a:t>
            </a:r>
            <a:r>
              <a:rPr lang="en-US" sz="1400" u="sng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u="sng" dirty="0" err="1" smtClean="0">
                <a:latin typeface="Courier New" pitchFamily="49" charset="0"/>
                <a:cs typeface="Courier New" pitchFamily="49" charset="0"/>
              </a:rPr>
              <a:t>AssetId</a:t>
            </a:r>
            <a:r>
              <a:rPr lang="en-US" sz="1400" u="sng" dirty="0" smtClean="0">
                <a:latin typeface="Courier New" pitchFamily="49" charset="0"/>
                <a:cs typeface="Courier New" pitchFamily="49" charset="0"/>
              </a:rPr>
              <a:t> id) {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LogDep.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logDep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i="1" dirty="0" err="1" smtClean="0">
                <a:latin typeface="Courier New" pitchFamily="49" charset="0"/>
                <a:cs typeface="Courier New" pitchFamily="49" charset="0"/>
              </a:rPr>
              <a:t>ics</a:t>
            </a:r>
            <a:r>
              <a:rPr lang="en-US" sz="1400" i="1" dirty="0" smtClean="0">
                <a:latin typeface="Courier New" pitchFamily="49" charset="0"/>
                <a:cs typeface="Courier New" pitchFamily="49" charset="0"/>
              </a:rPr>
              <a:t>, id);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AssetAccessTemplate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aat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AssetAccessTemplate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ics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TaggedAsset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ret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aat.readAsset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(id,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mapper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14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startdate</a:t>
            </a:r>
            <a:r>
              <a:rPr lang="en-US" sz="1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4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enddate</a:t>
            </a:r>
            <a:r>
              <a:rPr lang="en-US" sz="1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14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gsttag</a:t>
            </a:r>
            <a:r>
              <a:rPr lang="en-US" sz="1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for (Tag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tag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ret.getTags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()) {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recordCacheDependency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(tag);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//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recordCacheDependency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(ret) would even be better</a:t>
            </a:r>
          </a:p>
          <a:p>
            <a:pPr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return ret;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dirty="0" smtClean="0"/>
              <a:t>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com.fatwire.gst.foundation.facade.assetapi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For use in java classes called from CS Templates</a:t>
            </a:r>
          </a:p>
          <a:p>
            <a:pPr>
              <a:buNone/>
            </a:pP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TemplateAsset</a:t>
            </a:r>
            <a:r>
              <a:rPr lang="en-US" b="0" dirty="0" smtClean="0"/>
              <a:t> </a:t>
            </a:r>
          </a:p>
          <a:p>
            <a:pPr>
              <a:buNone/>
            </a:pPr>
            <a:r>
              <a:rPr lang="en-US" b="0" dirty="0" smtClean="0"/>
              <a:t>	lazy loaded</a:t>
            </a:r>
          </a:p>
          <a:p>
            <a:pPr>
              <a:buNone/>
            </a:pPr>
            <a:r>
              <a:rPr lang="en-US" b="0" dirty="0" smtClean="0"/>
              <a:t>	as methods</a:t>
            </a:r>
          </a:p>
          <a:p>
            <a:pPr>
              <a:buNone/>
            </a:pPr>
            <a:r>
              <a:rPr lang="en-US" b="0" dirty="0" err="1" smtClean="0"/>
              <a:t>TemplateAssetMapper</a:t>
            </a:r>
            <a:endParaRPr lang="en-US" b="0" dirty="0" smtClean="0"/>
          </a:p>
          <a:p>
            <a:pPr>
              <a:buNone/>
            </a:pPr>
            <a:r>
              <a:rPr lang="en-US" b="0" dirty="0" smtClean="0"/>
              <a:t>The Template class is missing (need a good name)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com.fatwire.gst.foundation.facade.assetapi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2133600"/>
          </a:xfrm>
        </p:spPr>
        <p:txBody>
          <a:bodyPr/>
          <a:lstStyle/>
          <a:p>
            <a:pPr>
              <a:buNone/>
            </a:pPr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AssetMapAdapter</a:t>
            </a:r>
            <a:r>
              <a:rPr lang="en-US" dirty="0" smtClean="0"/>
              <a:t>: asset as a Map (JSTL)</a:t>
            </a:r>
          </a:p>
          <a:p>
            <a:pPr>
              <a:buNone/>
            </a:pPr>
            <a:r>
              <a:rPr lang="en-US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MappedAssetAccessTemplate</a:t>
            </a:r>
            <a:r>
              <a:rPr lang="en-US" dirty="0" smtClean="0"/>
              <a:t> (deprecated)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ScatteredAsset</a:t>
            </a:r>
            <a:r>
              <a:rPr lang="en-US" dirty="0" smtClean="0"/>
              <a:t>: a Map and attributes loaded</a:t>
            </a:r>
          </a:p>
          <a:p>
            <a:pPr>
              <a:buNone/>
            </a:pPr>
            <a:r>
              <a:rPr lang="en-US" dirty="0" err="1" smtClean="0"/>
              <a:t>ScatteredAssetAccessTemplate</a:t>
            </a:r>
            <a:r>
              <a:rPr lang="en-US" dirty="0" smtClean="0"/>
              <a:t>: the real meat!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810000"/>
            <a:ext cx="3352800" cy="2490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ScatteredAssetAccessTemplate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839200" cy="4419600"/>
          </a:xfrm>
        </p:spPr>
        <p:txBody>
          <a:bodyPr/>
          <a:lstStyle/>
          <a:p>
            <a:pPr>
              <a:buNone/>
            </a:pPr>
            <a:r>
              <a:rPr lang="it-IT" sz="1400" dirty="0" smtClean="0">
                <a:latin typeface="Courier New" pitchFamily="49" charset="0"/>
                <a:cs typeface="Courier New" pitchFamily="49" charset="0"/>
              </a:rPr>
              <a:t>final ScatteredAssetAccessTemplate t = new ScatteredAssetAccessTemplate(ics);</a:t>
            </a:r>
          </a:p>
          <a:p>
            <a:pPr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ScatteredAsset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asset 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t.readCurrent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(); // where are c/cid/attributes??</a:t>
            </a:r>
          </a:p>
          <a:p>
            <a:pPr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AssetId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id =…’</a:t>
            </a:r>
          </a:p>
          <a:p>
            <a:pPr>
              <a:buNone/>
            </a:pP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ScatteredAsset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other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t.read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(id, “name”,”h1title”));</a:t>
            </a:r>
          </a:p>
          <a:p>
            <a:pPr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Collection&lt;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ScatteredAsset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&gt; products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t.readAssociatedAssets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ics.GetVar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("c"),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ics.GetVar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("cid“), 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requiresProduct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Collection&lt;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ScatteredAsset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&gt; products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t.readAssociatedAssets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ics.GetVar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("c"),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ics.GetVar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("cid“), 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requiresProduct“,”name”,”body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”);</a:t>
            </a:r>
          </a:p>
          <a:p>
            <a:pPr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Collection&lt;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AssetId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productIds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t.readAssociatedAssetIds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requiresProduct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com.fatwire.gst.foundation.facade.assetapi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Doing Queries</a:t>
            </a:r>
          </a:p>
          <a:p>
            <a:pPr>
              <a:buNone/>
            </a:pPr>
            <a:r>
              <a:rPr lang="en-US" b="0" dirty="0" err="1" smtClean="0"/>
              <a:t>ConditionParser</a:t>
            </a:r>
            <a:endParaRPr lang="en-US" b="0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name='</a:t>
            </a:r>
            <a:r>
              <a:rPr lang="en-US" dirty="0" err="1" smtClean="0"/>
              <a:t>foo</a:t>
            </a:r>
            <a:r>
              <a:rPr lang="en-US" dirty="0" smtClean="0"/>
              <a:t>’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name = '</a:t>
            </a:r>
            <a:r>
              <a:rPr lang="en-US" dirty="0" err="1" smtClean="0"/>
              <a:t>foo</a:t>
            </a:r>
            <a:r>
              <a:rPr lang="en-US" dirty="0" smtClean="0"/>
              <a:t>’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name = </a:t>
            </a:r>
            <a:r>
              <a:rPr lang="en-US" dirty="0" err="1" smtClean="0"/>
              <a:t>foo</a:t>
            </a:r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name= '</a:t>
            </a:r>
            <a:r>
              <a:rPr lang="en-US" dirty="0" err="1" smtClean="0"/>
              <a:t>foo</a:t>
            </a:r>
            <a:r>
              <a:rPr lang="en-US" dirty="0" smtClean="0"/>
              <a:t> bar’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size=[1,2] (OR condition)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size{10,250} (between)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name!='</a:t>
            </a:r>
            <a:r>
              <a:rPr lang="en-US" dirty="0" err="1" smtClean="0"/>
              <a:t>foo</a:t>
            </a:r>
            <a:r>
              <a:rPr lang="en-US" dirty="0" smtClean="0"/>
              <a:t>’</a:t>
            </a:r>
          </a:p>
          <a:p>
            <a:pPr>
              <a:buNone/>
            </a:pPr>
            <a:r>
              <a:rPr lang="en-US" b="0" dirty="0" err="1" smtClean="0"/>
              <a:t>QueryBuilder</a:t>
            </a:r>
            <a:endParaRPr lang="en-US" b="0" dirty="0" smtClean="0"/>
          </a:p>
          <a:p>
            <a:pPr>
              <a:buNone/>
            </a:pP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Query q = new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QueryBuilder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assetType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subType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).condition(query).attributes(attributes).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toQuery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Iterable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ScatteredAsset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&gt; list=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readAssets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(q,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mapper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b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com.fatwire.gst.foundation.facade.uri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0" dirty="0" err="1" smtClean="0"/>
              <a:t>BlobUriBuilder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PageUriBuilder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TemplateUriBuilder</a:t>
            </a:r>
            <a:endParaRPr lang="en-US" b="0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1800" b="0" dirty="0" err="1" smtClean="0">
                <a:latin typeface="Courier New" pitchFamily="49" charset="0"/>
                <a:cs typeface="Courier New" pitchFamily="49" charset="0"/>
              </a:rPr>
              <a:t>BlobObject</a:t>
            </a:r>
            <a:r>
              <a:rPr lang="en-US" sz="1800" b="0" dirty="0" smtClean="0">
                <a:latin typeface="Courier New" pitchFamily="49" charset="0"/>
                <a:cs typeface="Courier New" pitchFamily="49" charset="0"/>
              </a:rPr>
              <a:t> blob=…</a:t>
            </a:r>
          </a:p>
          <a:p>
            <a:pPr>
              <a:buNone/>
            </a:pPr>
            <a:r>
              <a:rPr lang="en-US" sz="1800" b="0" dirty="0" smtClean="0">
                <a:latin typeface="Courier New" pitchFamily="49" charset="0"/>
                <a:cs typeface="Courier New" pitchFamily="49" charset="0"/>
              </a:rPr>
              <a:t>String </a:t>
            </a:r>
            <a:r>
              <a:rPr lang="en-US" sz="1800" b="0" dirty="0" err="1" smtClean="0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800" b="0" dirty="0" smtClean="0">
                <a:latin typeface="Courier New" pitchFamily="49" charset="0"/>
                <a:cs typeface="Courier New" pitchFamily="49" charset="0"/>
              </a:rPr>
              <a:t>=new </a:t>
            </a:r>
            <a:r>
              <a:rPr lang="en-US" sz="1800" b="0" dirty="0" err="1" smtClean="0">
                <a:latin typeface="Courier New" pitchFamily="49" charset="0"/>
                <a:cs typeface="Courier New" pitchFamily="49" charset="0"/>
              </a:rPr>
              <a:t>BlobUriBuilder</a:t>
            </a:r>
            <a:r>
              <a:rPr lang="en-US" sz="1800" b="0" dirty="0" smtClean="0">
                <a:latin typeface="Courier New" pitchFamily="49" charset="0"/>
                <a:cs typeface="Courier New" pitchFamily="49" charset="0"/>
              </a:rPr>
              <a:t>(blob)</a:t>
            </a:r>
          </a:p>
          <a:p>
            <a:pPr>
              <a:buNone/>
            </a:pPr>
            <a:r>
              <a:rPr lang="en-US" sz="1800" b="0" dirty="0" smtClean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800" b="0" dirty="0" err="1" smtClean="0">
                <a:latin typeface="Courier New" pitchFamily="49" charset="0"/>
                <a:cs typeface="Courier New" pitchFamily="49" charset="0"/>
              </a:rPr>
              <a:t>mimeType</a:t>
            </a:r>
            <a:r>
              <a:rPr lang="en-US" sz="1800" b="0" dirty="0" smtClean="0">
                <a:latin typeface="Courier New" pitchFamily="49" charset="0"/>
                <a:cs typeface="Courier New" pitchFamily="49" charset="0"/>
              </a:rPr>
              <a:t>("image/jpeg")</a:t>
            </a:r>
          </a:p>
          <a:p>
            <a:pPr>
              <a:buNone/>
            </a:pPr>
            <a:r>
              <a:rPr lang="en-US" sz="1800" b="0" dirty="0" smtClean="0">
                <a:latin typeface="Courier New" pitchFamily="49" charset="0"/>
                <a:cs typeface="Courier New" pitchFamily="49" charset="0"/>
              </a:rPr>
              <a:t>    .parent("12345").</a:t>
            </a:r>
            <a:r>
              <a:rPr lang="en-US" sz="1800" b="0" dirty="0" err="1" smtClean="0">
                <a:latin typeface="Courier New" pitchFamily="49" charset="0"/>
                <a:cs typeface="Courier New" pitchFamily="49" charset="0"/>
              </a:rPr>
              <a:t>toURI</a:t>
            </a:r>
            <a:r>
              <a:rPr lang="en-US" sz="1800" b="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0" dirty="0" err="1" smtClean="0">
                <a:latin typeface="Courier New" pitchFamily="49" charset="0"/>
                <a:cs typeface="Courier New" pitchFamily="49" charset="0"/>
              </a:rPr>
              <a:t>ics</a:t>
            </a:r>
            <a:r>
              <a:rPr lang="en-US" sz="1800" b="0" dirty="0" smtClean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buNone/>
            </a:pPr>
            <a:endParaRPr lang="en-US" sz="1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We should add variant asset and attribute name: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ScatteredAsset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or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AssetData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?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com.fatwire.gst.foundation.tagging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0" dirty="0" smtClean="0"/>
              <a:t>Tag</a:t>
            </a:r>
          </a:p>
          <a:p>
            <a:pPr>
              <a:buNone/>
            </a:pPr>
            <a:r>
              <a:rPr lang="en-US" b="0" dirty="0" err="1" smtClean="0"/>
              <a:t>TagUtils</a:t>
            </a:r>
            <a:endParaRPr lang="en-US" b="0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0" dirty="0" err="1" smtClean="0"/>
              <a:t>AssetTaggingService</a:t>
            </a:r>
            <a:endParaRPr lang="en-US" b="0" dirty="0" smtClean="0"/>
          </a:p>
          <a:p>
            <a:pPr>
              <a:buNone/>
            </a:pPr>
            <a:r>
              <a:rPr lang="en-US" b="0" dirty="0" smtClean="0"/>
              <a:t>.</a:t>
            </a:r>
            <a:r>
              <a:rPr lang="en-US" b="0" dirty="0" err="1" smtClean="0"/>
              <a:t>db.TableTaggingServiceImpl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AssetTaggingServiceFactory</a:t>
            </a:r>
            <a:endParaRPr lang="en-US" b="0" dirty="0" smtClean="0"/>
          </a:p>
          <a:p>
            <a:pPr>
              <a:buNone/>
            </a:pP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CacheMgrTaggedAssetEventListener</a:t>
            </a:r>
            <a:endParaRPr lang="en-US" b="0" dirty="0" smtClean="0"/>
          </a:p>
          <a:p>
            <a:pPr>
              <a:buNone/>
            </a:pP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TaggedAssetEventListener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TaggedAssetRealtimeCacheUpdater</a:t>
            </a:r>
            <a:endParaRPr lang="en-US" b="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295400"/>
            <a:ext cx="4762500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com.fatwire.gst.foundation.wra.navigation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0" dirty="0" err="1" smtClean="0"/>
              <a:t>NavigationHelper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NavNode</a:t>
            </a:r>
            <a:endParaRPr lang="en-US" b="0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AssetAccessTemplate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assetTemplate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AssetAccessTemplate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ics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AssetId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pageid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assetTemplate.findByName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ics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, "Page", name);</a:t>
            </a:r>
          </a:p>
          <a:p>
            <a:pPr>
              <a:buNone/>
            </a:pP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NavigationHelper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nh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NavigationHelper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ics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NavNode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 node=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nh.getSitePlan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(depth, </a:t>
            </a:r>
            <a:r>
              <a:rPr lang="en-US" sz="1600" b="0" dirty="0" err="1" smtClean="0">
                <a:latin typeface="Courier New" pitchFamily="49" charset="0"/>
                <a:cs typeface="Courier New" pitchFamily="49" charset="0"/>
              </a:rPr>
              <a:t>pageid</a:t>
            </a:r>
            <a:r>
              <a:rPr lang="en-US" sz="1600" b="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600" b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gsf://code conventions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Facades</a:t>
            </a:r>
          </a:p>
          <a:p>
            <a:r>
              <a:rPr lang="en-US" dirty="0" smtClean="0"/>
              <a:t>Builders</a:t>
            </a:r>
          </a:p>
          <a:p>
            <a:r>
              <a:rPr lang="en-US" dirty="0" smtClean="0"/>
              <a:t>Helpers</a:t>
            </a:r>
          </a:p>
          <a:p>
            <a:r>
              <a:rPr lang="en-US" dirty="0" smtClean="0"/>
              <a:t>Sitting on the thrown: Runtime exceptions</a:t>
            </a:r>
          </a:p>
          <a:p>
            <a:r>
              <a:rPr lang="en-US" dirty="0" smtClean="0"/>
              <a:t>Jsp tags</a:t>
            </a:r>
          </a:p>
          <a:p>
            <a:endParaRPr lang="en-US" dirty="0" smtClean="0"/>
          </a:p>
          <a:p>
            <a:r>
              <a:rPr lang="en-US" dirty="0" smtClean="0"/>
              <a:t>Lifecycle follows </a:t>
            </a:r>
            <a:r>
              <a:rPr lang="en-US" dirty="0" err="1" smtClean="0"/>
              <a:t>ics</a:t>
            </a:r>
            <a:r>
              <a:rPr lang="en-US" dirty="0" smtClean="0"/>
              <a:t> for most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com.fatwire.gst.foundation.controller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0" dirty="0" err="1" smtClean="0"/>
              <a:t>AbstractController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BaseController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AssetIdWithSite</a:t>
            </a:r>
            <a:endParaRPr lang="en-US" b="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com.fatwire.gst.foundation.httpstatus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Google wants a 404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0" dirty="0" err="1" smtClean="0"/>
              <a:t>CustomHeaderFilter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HttpStatusStrings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StatusFilterHttpResponseWrapper</a:t>
            </a:r>
            <a:endParaRPr lang="en-US" b="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com.fatwire.gst.foundation.url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How to get to those nice Vanity URLs.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0" dirty="0" err="1" smtClean="0"/>
              <a:t>WraPageReference</a:t>
            </a:r>
            <a:r>
              <a:rPr lang="en-US" b="0" dirty="0" smtClean="0"/>
              <a:t> (</a:t>
            </a:r>
            <a:r>
              <a:rPr lang="en-US" b="0" dirty="0" err="1" smtClean="0"/>
              <a:t>PageRef</a:t>
            </a:r>
            <a:r>
              <a:rPr lang="en-US" b="0" dirty="0" smtClean="0"/>
              <a:t>)</a:t>
            </a:r>
          </a:p>
          <a:p>
            <a:pPr>
              <a:buNone/>
            </a:pPr>
            <a:r>
              <a:rPr lang="en-US" b="0" dirty="0" smtClean="0"/>
              <a:t>.</a:t>
            </a:r>
            <a:r>
              <a:rPr lang="en-US" b="0" dirty="0" err="1" smtClean="0"/>
              <a:t>db.UrlRegistry</a:t>
            </a:r>
            <a:endParaRPr lang="en-US" b="0" dirty="0" smtClean="0"/>
          </a:p>
          <a:p>
            <a:pPr>
              <a:buNone/>
            </a:pP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LightweightAbstractAssembler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WraPathAssembler</a:t>
            </a:r>
            <a:endParaRPr lang="en-US" b="0" dirty="0" smtClean="0"/>
          </a:p>
          <a:p>
            <a:pPr>
              <a:buNone/>
            </a:pP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WraAssetEventListener</a:t>
            </a:r>
            <a:endParaRPr lang="en-US" b="0" dirty="0" smtClean="0"/>
          </a:p>
          <a:p>
            <a:pPr>
              <a:buNone/>
            </a:pP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WraPathTranslationService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WraPathTranslationServiceFactory</a:t>
            </a:r>
            <a:endParaRPr lang="en-US" b="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com.fatwire.gst.foundation.vwebroot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0" dirty="0" err="1" smtClean="0"/>
              <a:t>VirtualWebroot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VirtualWebrootDao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VWebrootBeanImpl</a:t>
            </a:r>
            <a:endParaRPr lang="en-US" b="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com.fatwire.gst.foundation.wra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0" dirty="0" smtClean="0"/>
              <a:t>Alias</a:t>
            </a:r>
          </a:p>
          <a:p>
            <a:pPr>
              <a:buNone/>
            </a:pPr>
            <a:r>
              <a:rPr lang="en-US" b="0" dirty="0" err="1" smtClean="0"/>
              <a:t>AliasBeanImpl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AliasCoreFieldDao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WebReferenceableAsset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WraBeanImpl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WraCoreFieldDao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WraUriBuilder</a:t>
            </a:r>
            <a:endParaRPr lang="en-US" b="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com.fatwire.gst.foundation.facade.search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SimpleSearchEngine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SearchResultIterable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724400"/>
          </a:xfrm>
        </p:spPr>
        <p:txBody>
          <a:bodyPr/>
          <a:lstStyle/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&lt;%@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taglib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prefix="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cs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futuretense_cs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/ftcs1_0.tld"%&gt;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&lt;%@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taglib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="http://java.sun.com/jsp/jstl/core" prefix="c"%&gt;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&lt;%@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taglib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="http://gst.fatwire.com/foundation/tags/gsf" prefix="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gsf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"%&gt;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cs:ftcs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&gt;&lt;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gsf:root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gsf:asset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-load name="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wra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" attributes="metatitle,metadescription,metakeyword,h1title,linktext,body" /&gt;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&lt;html&gt;&lt;head&gt;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		&lt;meta name="title" content='${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wra.metatitle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}' /&gt;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		&lt;meta name="description" content='${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wra.metadescription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}' /&gt;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		&lt;meta name="keyword" content='${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wra.metakeyword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}' /&gt;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		&lt;title&gt;${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wra.metatitle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} | ${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cs.site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}&lt;/title&gt;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&lt;/head&gt;&lt;body&gt;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&lt;div id="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nav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"&gt;&lt;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gsf:navigation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name="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nav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" depth="1" pagename="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MainNav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"/&gt;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    &lt;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    &lt;c:forEach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="kid" items="${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nav.children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}"&gt;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      &lt;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li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&gt;&lt;a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='${kid.url}'&gt;${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kid.linktext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}&lt;/a&gt;&lt;/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li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    &lt;/c:forEach&gt;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    &lt;/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ul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&lt;/div&gt;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	&lt;p&gt;Current date is &lt;strong&gt;&lt;%= new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java.util.Date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()%&gt;&lt;/strong&gt;&lt;/p&gt;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&lt;h1&gt;${wra.h1title}&lt;/h1&gt;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&lt;div class="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articlebody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"&gt;${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wra.body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}&lt;/div&gt;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&lt;/body&gt;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&lt;/html&gt;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gsf:root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&gt;&lt;/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cs:ftcs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en-US" sz="105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JSP </a:t>
            </a:r>
            <a:r>
              <a:rPr lang="en-US" dirty="0" err="1" smtClean="0"/>
              <a:t>taglib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it-IT" dirty="0" smtClean="0"/>
              <a:t>&lt;%@ taglib uri="http://gst.fatwire.com/foundation/tags/gsf" prefix="gsf" %&gt;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&lt;</a:t>
            </a:r>
            <a:r>
              <a:rPr lang="en-US" dirty="0" err="1" smtClean="0"/>
              <a:t>gsf:asset</a:t>
            </a:r>
            <a:r>
              <a:rPr lang="en-US" dirty="0" smtClean="0"/>
              <a:t>-load name="</a:t>
            </a:r>
            <a:r>
              <a:rPr lang="en-US" dirty="0" err="1" smtClean="0"/>
              <a:t>wra</a:t>
            </a:r>
            <a:r>
              <a:rPr lang="en-US" dirty="0" smtClean="0"/>
              <a:t>" attributes="metatitle,metadescription,metakeyword,h1title,linktext,dateadded,mimetype,website,summary,category" /&gt;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>
                <a:solidFill>
                  <a:srgbClr val="FFC000"/>
                </a:solidFill>
              </a:rPr>
              <a:t>assetDao</a:t>
            </a:r>
            <a:r>
              <a:rPr lang="en-US" dirty="0" smtClean="0"/>
              <a:t> like </a:t>
            </a:r>
            <a:r>
              <a:rPr lang="en-US" dirty="0" err="1" smtClean="0"/>
              <a:t>ics</a:t>
            </a:r>
            <a:r>
              <a:rPr lang="en-US" dirty="0" smtClean="0"/>
              <a:t> , is </a:t>
            </a:r>
            <a:r>
              <a:rPr lang="en-US" dirty="0" err="1" smtClean="0"/>
              <a:t>ScatteredAssetAccessTemplate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GSF </a:t>
            </a:r>
            <a:r>
              <a:rPr lang="en-US" dirty="0" err="1" smtClean="0"/>
              <a:t>taglib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hlinkClick r:id="rId3"/>
              </a:rPr>
              <a:t>tagged-list</a:t>
            </a:r>
            <a:endParaRPr lang="en-US" dirty="0" smtClean="0"/>
          </a:p>
          <a:p>
            <a:pPr>
              <a:buNone/>
            </a:pPr>
            <a:r>
              <a:rPr lang="en-US" dirty="0" smtClean="0">
                <a:hlinkClick r:id="rId4"/>
              </a:rPr>
              <a:t>tagged-assets</a:t>
            </a:r>
            <a:endParaRPr lang="en-US" dirty="0" smtClean="0"/>
          </a:p>
          <a:p>
            <a:pPr>
              <a:buNone/>
            </a:pPr>
            <a:r>
              <a:rPr lang="en-US" dirty="0" smtClean="0">
                <a:hlinkClick r:id="rId5"/>
              </a:rPr>
              <a:t>asset-tagged-list</a:t>
            </a:r>
            <a:endParaRPr lang="en-US" dirty="0" smtClean="0"/>
          </a:p>
          <a:p>
            <a:pPr>
              <a:buNone/>
            </a:pPr>
            <a:r>
              <a:rPr lang="en-US" dirty="0" smtClean="0">
                <a:hlinkClick r:id="rId6"/>
              </a:rPr>
              <a:t>asset-load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>
                <a:hlinkClick r:id="rId7"/>
              </a:rPr>
              <a:t>asset-children</a:t>
            </a:r>
            <a:endParaRPr lang="en-US" dirty="0" smtClean="0"/>
          </a:p>
          <a:p>
            <a:pPr>
              <a:buNone/>
            </a:pPr>
            <a:r>
              <a:rPr lang="en-US" dirty="0" smtClean="0">
                <a:hlinkClick r:id="rId8"/>
              </a:rPr>
              <a:t>asset-query</a:t>
            </a:r>
            <a:endParaRPr lang="en-US" dirty="0" smtClean="0"/>
          </a:p>
          <a:p>
            <a:pPr>
              <a:buNone/>
            </a:pPr>
            <a:r>
              <a:rPr lang="en-US" dirty="0" smtClean="0">
                <a:hlinkClick r:id="rId9"/>
              </a:rPr>
              <a:t>navigation</a:t>
            </a:r>
            <a:endParaRPr lang="en-US" dirty="0" smtClean="0"/>
          </a:p>
          <a:p>
            <a:pPr>
              <a:buNone/>
            </a:pPr>
            <a:r>
              <a:rPr lang="en-US" dirty="0" smtClean="0">
                <a:hlinkClick r:id="rId10"/>
              </a:rPr>
              <a:t>root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DeveloperNet</a:t>
            </a:r>
            <a:r>
              <a:rPr lang="en-US" dirty="0" smtClean="0"/>
              <a:t>: experimental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Move business logic to java</a:t>
            </a:r>
          </a:p>
          <a:p>
            <a:pPr>
              <a:buNone/>
            </a:pPr>
            <a:r>
              <a:rPr lang="en-US" dirty="0" smtClean="0"/>
              <a:t>Factoring &amp; Wiring</a:t>
            </a:r>
          </a:p>
          <a:p>
            <a:pPr>
              <a:buNone/>
            </a:pPr>
            <a:r>
              <a:rPr lang="en-US" dirty="0" smtClean="0"/>
              <a:t>Integrated with Spring  framework</a:t>
            </a:r>
          </a:p>
          <a:p>
            <a:pPr>
              <a:buNone/>
            </a:pPr>
            <a:r>
              <a:rPr lang="en-US" dirty="0" smtClean="0"/>
              <a:t>Double </a:t>
            </a:r>
            <a:r>
              <a:rPr lang="en-US" dirty="0" err="1" smtClean="0"/>
              <a:t>dippin</a:t>
            </a:r>
            <a:r>
              <a:rPr lang="en-US" dirty="0" smtClean="0"/>
              <a:t>’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3048000"/>
            <a:ext cx="40005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4000" y="3048000"/>
            <a:ext cx="43180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gsf://how to get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http://gsf.fatwire.com</a:t>
            </a:r>
            <a:endParaRPr lang="en-US" dirty="0" smtClean="0"/>
          </a:p>
          <a:p>
            <a:r>
              <a:rPr lang="en-US" dirty="0" err="1" smtClean="0"/>
              <a:t>Svn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http://www.nl.fatwire.com/svn/dta/contrib/gst-foundation</a:t>
            </a:r>
            <a:endParaRPr lang="en-US" dirty="0" smtClean="0"/>
          </a:p>
          <a:p>
            <a:r>
              <a:rPr lang="en-US" dirty="0" smtClean="0"/>
              <a:t>Maven repo </a:t>
            </a:r>
            <a:r>
              <a:rPr lang="en-US" dirty="0" smtClean="0">
                <a:hlinkClick r:id="rId5"/>
              </a:rPr>
              <a:t>http://www.nl.fatwire.com/maven2/com/fatwire/gst/gst-foundation-all/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com.fatwire.gst.foundation.controller.action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0" dirty="0" smtClean="0"/>
              <a:t>Action</a:t>
            </a:r>
          </a:p>
          <a:p>
            <a:pPr>
              <a:buNone/>
            </a:pPr>
            <a:r>
              <a:rPr lang="en-US" b="0" dirty="0" err="1" smtClean="0"/>
              <a:t>ActionController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ActionLocator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AnnotationInjector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AttributeActionLocator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CommandActionLocator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IcsBackedObjectFactoryTemplate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RenderPage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GSFContext</a:t>
            </a:r>
            <a:endParaRPr lang="en-US" b="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n-US" b="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IcsBackedObjectFactory</a:t>
            </a:r>
            <a:endParaRPr lang="en-US" b="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n-US" b="0" dirty="0" smtClean="0"/>
              <a:t>WEB-INF/gsfApplicationContext.xml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com.fatwire.gst.foundation.controller.annotation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Using @annotations for controller and injection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0" dirty="0" err="1" smtClean="0"/>
              <a:t>AnnotationController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ControllerMappingResolver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IcsVariable</a:t>
            </a:r>
            <a:endParaRPr lang="en-US" b="0" dirty="0" smtClean="0"/>
          </a:p>
          <a:p>
            <a:pPr>
              <a:buNone/>
            </a:pP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InjectForRequest</a:t>
            </a:r>
            <a:endParaRPr lang="en-US" b="0" dirty="0" smtClean="0"/>
          </a:p>
          <a:p>
            <a:pPr>
              <a:buNone/>
            </a:pPr>
            <a:endParaRPr lang="en-US" b="0" dirty="0" smtClean="0"/>
          </a:p>
          <a:p>
            <a:pPr>
              <a:buNone/>
            </a:pPr>
            <a:r>
              <a:rPr lang="en-US" dirty="0" smtClean="0"/>
              <a:t>We need @provider and component scanning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com.fatwire.developernet.controller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These are actions</a:t>
            </a:r>
          </a:p>
          <a:p>
            <a:pPr>
              <a:buNone/>
            </a:pPr>
            <a:endParaRPr lang="en-US" b="0" dirty="0" smtClean="0"/>
          </a:p>
          <a:p>
            <a:pPr>
              <a:buNone/>
            </a:pPr>
            <a:r>
              <a:rPr lang="en-US" b="0" dirty="0" smtClean="0"/>
              <a:t>Login</a:t>
            </a:r>
          </a:p>
          <a:p>
            <a:pPr>
              <a:buNone/>
            </a:pPr>
            <a:r>
              <a:rPr lang="en-US" b="0" dirty="0" err="1" smtClean="0"/>
              <a:t>ProtectedRenderPage</a:t>
            </a:r>
            <a:endParaRPr lang="en-US" b="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com.fatwire.developernet.visitor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0" dirty="0" smtClean="0"/>
              <a:t>Visitor</a:t>
            </a:r>
          </a:p>
          <a:p>
            <a:pPr>
              <a:buNone/>
            </a:pPr>
            <a:r>
              <a:rPr lang="en-US" b="0" dirty="0" err="1" smtClean="0"/>
              <a:t>VisitorDao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VisitorManager</a:t>
            </a:r>
            <a:endParaRPr lang="en-US" b="0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Not the Engage visitor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com.fatwire.developernet.visitor.ldap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Spring wired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0" dirty="0" err="1" smtClean="0"/>
              <a:t>LdapVisitorDao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LdapAuthenticator</a:t>
            </a:r>
            <a:endParaRPr lang="en-US" b="0" dirty="0" smtClean="0"/>
          </a:p>
          <a:p>
            <a:pPr>
              <a:buNone/>
            </a:pP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IcsLdapPasswordVisitorManager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LdapTemplateRetryWrapper</a:t>
            </a:r>
            <a:endParaRPr lang="en-US" b="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gsf://groovy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Groovy is a scripting language</a:t>
            </a:r>
          </a:p>
          <a:p>
            <a:pPr>
              <a:buNone/>
            </a:pPr>
            <a:r>
              <a:rPr lang="en-US" dirty="0" smtClean="0"/>
              <a:t>Dynamic reloading</a:t>
            </a:r>
          </a:p>
          <a:p>
            <a:pPr>
              <a:buNone/>
            </a:pPr>
            <a:r>
              <a:rPr lang="en-US" dirty="0" smtClean="0"/>
              <a:t>Java syntax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Actions for now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1447800"/>
            <a:ext cx="19335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com.fatwire.gst.foundation.groovy.spring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Spring wired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0" dirty="0" err="1" smtClean="0"/>
              <a:t>GroovyLoader</a:t>
            </a:r>
            <a:endParaRPr lang="en-US" b="0" dirty="0" smtClean="0"/>
          </a:p>
          <a:p>
            <a:pPr>
              <a:buNone/>
            </a:pPr>
            <a:r>
              <a:rPr lang="en-US" b="0" dirty="0" err="1" smtClean="0"/>
              <a:t>GroovyActionLocator</a:t>
            </a:r>
            <a:endParaRPr lang="en-US" b="0" dirty="0" smtClean="0"/>
          </a:p>
          <a:p>
            <a:pPr>
              <a:buNone/>
            </a:pPr>
            <a:endParaRPr lang="en-US" b="0" dirty="0" smtClean="0"/>
          </a:p>
          <a:p>
            <a:pPr>
              <a:buNone/>
            </a:pPr>
            <a:r>
              <a:rPr lang="en-US" b="0" dirty="0" smtClean="0">
                <a:solidFill>
                  <a:srgbClr val="C00000"/>
                </a:solidFill>
              </a:rPr>
              <a:t>Double </a:t>
            </a:r>
            <a:r>
              <a:rPr lang="en-US" b="0" dirty="0" err="1" smtClean="0">
                <a:solidFill>
                  <a:srgbClr val="C00000"/>
                </a:solidFill>
              </a:rPr>
              <a:t>Dippin</a:t>
            </a:r>
            <a:r>
              <a:rPr lang="en-US" b="0" dirty="0" smtClean="0">
                <a:solidFill>
                  <a:srgbClr val="C00000"/>
                </a:solidFill>
              </a:rPr>
              <a:t>’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gsf://how to contribute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Mail Tony or Dolf</a:t>
            </a:r>
          </a:p>
          <a:p>
            <a:pPr>
              <a:buNone/>
            </a:pPr>
            <a:r>
              <a:rPr lang="en-US" dirty="0" smtClean="0"/>
              <a:t>Get an </a:t>
            </a:r>
            <a:r>
              <a:rPr lang="en-US" dirty="0" err="1" smtClean="0"/>
              <a:t>svn</a:t>
            </a:r>
            <a:r>
              <a:rPr lang="en-US" dirty="0" smtClean="0"/>
              <a:t> account</a:t>
            </a:r>
          </a:p>
          <a:p>
            <a:pPr>
              <a:buNone/>
            </a:pPr>
            <a:r>
              <a:rPr lang="en-US" dirty="0" smtClean="0"/>
              <a:t>Branch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Please don’t copy GSF into customer name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gsf://code walk </a:t>
            </a:r>
            <a:r>
              <a:rPr lang="en-US" dirty="0" err="1" smtClean="0"/>
              <a:t>DevNet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How simple it can 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2514600"/>
            <a:ext cx="447675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How is this done, what works?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Asset (basic/flex)</a:t>
            </a:r>
          </a:p>
          <a:p>
            <a:pPr>
              <a:buNone/>
            </a:pPr>
            <a:r>
              <a:rPr lang="en-US" dirty="0" smtClean="0"/>
              <a:t>Db table?</a:t>
            </a:r>
          </a:p>
          <a:p>
            <a:pPr>
              <a:buNone/>
            </a:pPr>
            <a:r>
              <a:rPr lang="en-US" dirty="0" smtClean="0"/>
              <a:t>Properties file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Combine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2888968"/>
            <a:ext cx="5301238" cy="3130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2809875"/>
            <a:ext cx="533400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gsf://building from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hlinkClick r:id="rId4"/>
              </a:rPr>
              <a:t>http://tortoisesvn.net/downloads.html</a:t>
            </a:r>
            <a:endParaRPr lang="en-US" dirty="0" smtClean="0"/>
          </a:p>
          <a:p>
            <a:pPr>
              <a:buNone/>
            </a:pPr>
            <a:r>
              <a:rPr lang="en-US" dirty="0" smtClean="0">
                <a:hlinkClick r:id="rId5"/>
              </a:rPr>
              <a:t>http://maven.apache.org/download.html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JDK1.6</a:t>
            </a:r>
          </a:p>
          <a:p>
            <a:pPr>
              <a:buNone/>
            </a:pPr>
            <a:r>
              <a:rPr lang="en-US" dirty="0" smtClean="0"/>
              <a:t>Eclipse: set </a:t>
            </a:r>
            <a:r>
              <a:rPr lang="en-US" dirty="0" err="1" smtClean="0"/>
              <a:t>mvn</a:t>
            </a:r>
            <a:r>
              <a:rPr lang="en-US" dirty="0" smtClean="0"/>
              <a:t> into workspace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mvn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Declipse.workspace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=&lt;path-to-eclipse-workspace&gt;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eclipse:add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-maven-repo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Adding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cs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jars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ultimate asset family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For brochure ware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Web pages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Article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Image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Media/Download (</a:t>
            </a:r>
            <a:r>
              <a:rPr lang="en-US" dirty="0" err="1" smtClean="0"/>
              <a:t>pdf</a:t>
            </a:r>
            <a:r>
              <a:rPr lang="en-US" dirty="0" smtClean="0"/>
              <a:t>/</a:t>
            </a:r>
            <a:r>
              <a:rPr lang="en-US" dirty="0" err="1" smtClean="0"/>
              <a:t>ppt</a:t>
            </a:r>
            <a:r>
              <a:rPr lang="en-US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Flash</a:t>
            </a:r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What else?</a:t>
            </a:r>
          </a:p>
          <a:p>
            <a:pPr>
              <a:buNone/>
            </a:pPr>
            <a:r>
              <a:rPr lang="en-US" dirty="0" smtClean="0"/>
              <a:t>Which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How to place functionality to a site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Login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Search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Most Popular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Related items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2286000"/>
            <a:ext cx="4800600" cy="319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Parametric search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Has this been done?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Asset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Locales</a:t>
            </a:r>
          </a:p>
          <a:p>
            <a:pPr>
              <a:buNone/>
            </a:pPr>
            <a:r>
              <a:rPr lang="en-US" dirty="0" smtClean="0"/>
              <a:t>More generic framework</a:t>
            </a:r>
          </a:p>
          <a:p>
            <a:pPr>
              <a:buNone/>
            </a:pPr>
            <a:r>
              <a:rPr lang="en-US" dirty="0" err="1" smtClean="0"/>
              <a:t>AssetClosure</a:t>
            </a:r>
            <a:r>
              <a:rPr lang="en-US" dirty="0" smtClean="0"/>
              <a:t> can be your friend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gsf://install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the guide</a:t>
            </a:r>
          </a:p>
          <a:p>
            <a:endParaRPr lang="en-US" dirty="0" smtClean="0"/>
          </a:p>
          <a:p>
            <a:r>
              <a:rPr lang="en-US" dirty="0" smtClean="0"/>
              <a:t>Install via the GST/Foundation/Install element.</a:t>
            </a:r>
          </a:p>
          <a:p>
            <a:r>
              <a:rPr lang="en-US" dirty="0" smtClean="0"/>
              <a:t>Add </a:t>
            </a:r>
            <a:r>
              <a:rPr lang="en-US" dirty="0" err="1" smtClean="0"/>
              <a:t>jstl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048305"/>
            <a:ext cx="4305300" cy="3590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gsf://code dive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~175 classes</a:t>
            </a:r>
          </a:p>
          <a:p>
            <a:r>
              <a:rPr lang="en-US" dirty="0" err="1" smtClean="0"/>
              <a:t>com.fatwire.gst.foundation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Developer productivity</a:t>
            </a:r>
          </a:p>
          <a:p>
            <a:r>
              <a:rPr lang="en-US" dirty="0" smtClean="0"/>
              <a:t>Learning curve</a:t>
            </a:r>
          </a:p>
          <a:p>
            <a:r>
              <a:rPr lang="en-US" dirty="0" smtClean="0"/>
              <a:t>Common problems solved</a:t>
            </a:r>
          </a:p>
          <a:p>
            <a:r>
              <a:rPr lang="en-US" dirty="0" smtClean="0"/>
              <a:t>Bridging asset API and ICS world</a:t>
            </a:r>
          </a:p>
          <a:p>
            <a:endParaRPr lang="en-US" dirty="0" smtClean="0"/>
          </a:p>
          <a:p>
            <a:r>
              <a:rPr lang="en-US" dirty="0" smtClean="0"/>
              <a:t>Extendable</a:t>
            </a:r>
          </a:p>
          <a:p>
            <a:r>
              <a:rPr lang="en-US" dirty="0" smtClean="0"/>
              <a:t>Portable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find sample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Look at source code.</a:t>
            </a:r>
          </a:p>
          <a:p>
            <a:pPr>
              <a:buNone/>
            </a:pPr>
            <a:r>
              <a:rPr lang="en-US" dirty="0" smtClean="0"/>
              <a:t>Look at test cases.</a:t>
            </a:r>
          </a:p>
          <a:p>
            <a:pPr>
              <a:buNone/>
            </a:pPr>
            <a:r>
              <a:rPr lang="en-US" dirty="0" smtClean="0"/>
              <a:t>Use CS documentation.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073AC-0CB4-434E-9CE2-D80FF266D87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teCapture for Engineering March 22nd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Myriad Pro Semibold"/>
        <a:ea typeface="ＭＳ Ｐゴシック"/>
        <a:cs typeface="ＭＳ Ｐゴシック"/>
      </a:majorFont>
      <a:minorFont>
        <a:latin typeface="Myriad Pro Semibold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SiteCapture for Engineering March 22nd</Template>
  <TotalTime>2202</TotalTime>
  <Words>1929</Words>
  <Application>Microsoft Office PowerPoint</Application>
  <PresentationFormat>On-screen Show (4:3)</PresentationFormat>
  <Paragraphs>722</Paragraphs>
  <Slides>63</Slides>
  <Notes>63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SiteCapture for Engineering March 22nd</vt:lpstr>
      <vt:lpstr>Global Site Foundation</vt:lpstr>
      <vt:lpstr>Microsite</vt:lpstr>
      <vt:lpstr>gsf://architecture</vt:lpstr>
      <vt:lpstr>gsf://code conventions</vt:lpstr>
      <vt:lpstr>gsf://how to get it</vt:lpstr>
      <vt:lpstr>gsf://building from source</vt:lpstr>
      <vt:lpstr>gsf://install</vt:lpstr>
      <vt:lpstr>gsf://code dive</vt:lpstr>
      <vt:lpstr>Where to find sample code</vt:lpstr>
      <vt:lpstr>com.fatwire.gst.foundation.facade.runtag</vt:lpstr>
      <vt:lpstr>Setters and Getters</vt:lpstr>
      <vt:lpstr>com.fatwire.gst.foundation</vt:lpstr>
      <vt:lpstr>com.fatwire.gst.foundation.facade</vt:lpstr>
      <vt:lpstr>Inserting a row with CatalogManager</vt:lpstr>
      <vt:lpstr>com.fatwire.gst.foundation.facade.cm</vt:lpstr>
      <vt:lpstr>com.fatwire.gst.foundation.facade.sql</vt:lpstr>
      <vt:lpstr>IListIterable</vt:lpstr>
      <vt:lpstr>com.fatwire.gst.foundation.facade.sql.table</vt:lpstr>
      <vt:lpstr>Sample TagRunner</vt:lpstr>
      <vt:lpstr>Les autres</vt:lpstr>
      <vt:lpstr>The Render stuff</vt:lpstr>
      <vt:lpstr>CallTemplate enhancements</vt:lpstr>
      <vt:lpstr>The Render future</vt:lpstr>
      <vt:lpstr>com.fatwire.gst.foundation.facade.assetapi</vt:lpstr>
      <vt:lpstr>AttributeDataUtils</vt:lpstr>
      <vt:lpstr>AssetAccessTemplate</vt:lpstr>
      <vt:lpstr>AssetClosure</vt:lpstr>
      <vt:lpstr>AssetClosure sample</vt:lpstr>
      <vt:lpstr>AssetMapper</vt:lpstr>
      <vt:lpstr>Sample AssetMapper (old code)</vt:lpstr>
      <vt:lpstr>Sample AssetMapper (new code)</vt:lpstr>
      <vt:lpstr>Sample AssetMapper (refactored)</vt:lpstr>
      <vt:lpstr>com.fatwire.gst.foundation.facade.assetapi</vt:lpstr>
      <vt:lpstr>com.fatwire.gst.foundation.facade.assetapi</vt:lpstr>
      <vt:lpstr>ScatteredAssetAccessTemplate</vt:lpstr>
      <vt:lpstr>com.fatwire.gst.foundation.facade.assetapi</vt:lpstr>
      <vt:lpstr>com.fatwire.gst.foundation.facade.uri</vt:lpstr>
      <vt:lpstr>com.fatwire.gst.foundation.tagging</vt:lpstr>
      <vt:lpstr>com.fatwire.gst.foundation.wra.navigation</vt:lpstr>
      <vt:lpstr>com.fatwire.gst.foundation.controller</vt:lpstr>
      <vt:lpstr>com.fatwire.gst.foundation.httpstatus</vt:lpstr>
      <vt:lpstr>com.fatwire.gst.foundation.url</vt:lpstr>
      <vt:lpstr>com.fatwire.gst.foundation.vwebroot</vt:lpstr>
      <vt:lpstr>com.fatwire.gst.foundation.wra</vt:lpstr>
      <vt:lpstr>com.fatwire.gst.foundation.facade.search</vt:lpstr>
      <vt:lpstr>Microsite</vt:lpstr>
      <vt:lpstr>JSP taglib</vt:lpstr>
      <vt:lpstr>GSF taglib</vt:lpstr>
      <vt:lpstr>DeveloperNet: experimental</vt:lpstr>
      <vt:lpstr>com.fatwire.gst.foundation.controller.action</vt:lpstr>
      <vt:lpstr>com.fatwire.gst.foundation.controller.annotation</vt:lpstr>
      <vt:lpstr>com.fatwire.developernet.controller</vt:lpstr>
      <vt:lpstr>com.fatwire.developernet.visitor</vt:lpstr>
      <vt:lpstr>com.fatwire.developernet.visitor.ldap</vt:lpstr>
      <vt:lpstr>gsf://groovy</vt:lpstr>
      <vt:lpstr>com.fatwire.gst.foundation.groovy.spring</vt:lpstr>
      <vt:lpstr>gsf://how to contribute</vt:lpstr>
      <vt:lpstr>gsf://code walk DevNet</vt:lpstr>
      <vt:lpstr>Site Configuration</vt:lpstr>
      <vt:lpstr>The ultimate asset family</vt:lpstr>
      <vt:lpstr>Modules</vt:lpstr>
      <vt:lpstr>Parametric search module</vt:lpstr>
      <vt:lpstr>Asset filtering</vt:lpstr>
    </vt:vector>
  </TitlesOfParts>
  <Manager/>
  <Company>Fatwire Corporation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Site Capture 1.1</dc:title>
  <dc:subject/>
  <dc:creator> Dolf Dijkstra</dc:creator>
  <cp:keywords/>
  <dc:description/>
  <cp:lastModifiedBy> Dolf Dijkstra</cp:lastModifiedBy>
  <cp:revision>71</cp:revision>
  <cp:lastPrinted>2009-02-06T21:58:45Z</cp:lastPrinted>
  <dcterms:created xsi:type="dcterms:W3CDTF">2011-03-29T13:04:50Z</dcterms:created>
  <dcterms:modified xsi:type="dcterms:W3CDTF">2011-04-04T13:54:03Z</dcterms:modified>
  <cp:category/>
</cp:coreProperties>
</file>